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49"/>
  </p:notesMasterIdLst>
  <p:handoutMasterIdLst>
    <p:handoutMasterId r:id="rId50"/>
  </p:handoutMasterIdLst>
  <p:sldIdLst>
    <p:sldId id="256" r:id="rId5"/>
    <p:sldId id="297" r:id="rId6"/>
    <p:sldId id="274" r:id="rId7"/>
    <p:sldId id="272" r:id="rId8"/>
    <p:sldId id="273" r:id="rId9"/>
    <p:sldId id="323" r:id="rId10"/>
    <p:sldId id="287" r:id="rId11"/>
    <p:sldId id="324" r:id="rId12"/>
    <p:sldId id="281" r:id="rId13"/>
    <p:sldId id="331" r:id="rId14"/>
    <p:sldId id="280" r:id="rId15"/>
    <p:sldId id="257" r:id="rId16"/>
    <p:sldId id="326" r:id="rId17"/>
    <p:sldId id="316" r:id="rId18"/>
    <p:sldId id="271" r:id="rId19"/>
    <p:sldId id="306" r:id="rId20"/>
    <p:sldId id="305" r:id="rId21"/>
    <p:sldId id="307" r:id="rId22"/>
    <p:sldId id="275" r:id="rId23"/>
    <p:sldId id="294" r:id="rId24"/>
    <p:sldId id="284" r:id="rId25"/>
    <p:sldId id="308" r:id="rId26"/>
    <p:sldId id="312" r:id="rId27"/>
    <p:sldId id="278" r:id="rId28"/>
    <p:sldId id="313" r:id="rId29"/>
    <p:sldId id="309" r:id="rId30"/>
    <p:sldId id="315" r:id="rId31"/>
    <p:sldId id="311" r:id="rId32"/>
    <p:sldId id="320" r:id="rId33"/>
    <p:sldId id="310" r:id="rId34"/>
    <p:sldId id="318" r:id="rId35"/>
    <p:sldId id="314" r:id="rId36"/>
    <p:sldId id="319" r:id="rId37"/>
    <p:sldId id="317" r:id="rId38"/>
    <p:sldId id="327" r:id="rId39"/>
    <p:sldId id="328" r:id="rId40"/>
    <p:sldId id="269" r:id="rId41"/>
    <p:sldId id="329" r:id="rId42"/>
    <p:sldId id="321" r:id="rId43"/>
    <p:sldId id="322" r:id="rId44"/>
    <p:sldId id="279" r:id="rId45"/>
    <p:sldId id="266" r:id="rId46"/>
    <p:sldId id="300" r:id="rId47"/>
    <p:sldId id="264" r:id="rId48"/>
  </p:sldIdLst>
  <p:sldSz cx="12192000" cy="6858000"/>
  <p:notesSz cx="6797675" cy="9926638"/>
  <p:defaultTex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13DCCAE4-1D52-466F-93B3-2481AEFA5159}">
          <p14:sldIdLst>
            <p14:sldId id="256"/>
            <p14:sldId id="297"/>
            <p14:sldId id="274"/>
            <p14:sldId id="272"/>
            <p14:sldId id="273"/>
            <p14:sldId id="323"/>
            <p14:sldId id="287"/>
            <p14:sldId id="324"/>
            <p14:sldId id="281"/>
            <p14:sldId id="331"/>
            <p14:sldId id="280"/>
            <p14:sldId id="257"/>
            <p14:sldId id="326"/>
            <p14:sldId id="316"/>
            <p14:sldId id="271"/>
            <p14:sldId id="306"/>
            <p14:sldId id="305"/>
            <p14:sldId id="307"/>
            <p14:sldId id="275"/>
            <p14:sldId id="294"/>
            <p14:sldId id="284"/>
            <p14:sldId id="308"/>
            <p14:sldId id="312"/>
            <p14:sldId id="278"/>
            <p14:sldId id="313"/>
            <p14:sldId id="309"/>
            <p14:sldId id="315"/>
            <p14:sldId id="311"/>
            <p14:sldId id="320"/>
            <p14:sldId id="310"/>
            <p14:sldId id="318"/>
            <p14:sldId id="314"/>
            <p14:sldId id="319"/>
            <p14:sldId id="317"/>
            <p14:sldId id="327"/>
            <p14:sldId id="328"/>
            <p14:sldId id="269"/>
            <p14:sldId id="329"/>
            <p14:sldId id="321"/>
            <p14:sldId id="322"/>
            <p14:sldId id="279"/>
            <p14:sldId id="266"/>
            <p14:sldId id="300"/>
            <p14:sldId id="26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00FF"/>
    <a:srgbClr val="CC3300"/>
    <a:srgbClr val="006600"/>
    <a:srgbClr val="CCFFCC"/>
    <a:srgbClr val="99FFCC"/>
    <a:srgbClr val="0000CC"/>
    <a:srgbClr val="CCCCFF"/>
    <a:srgbClr val="FFCC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77867" autoAdjust="0"/>
  </p:normalViewPr>
  <p:slideViewPr>
    <p:cSldViewPr snapToGrid="0" showGuides="1">
      <p:cViewPr varScale="1">
        <p:scale>
          <a:sx n="65" d="100"/>
          <a:sy n="65" d="100"/>
        </p:scale>
        <p:origin x="1190" y="38"/>
      </p:cViewPr>
      <p:guideLst>
        <p:guide orient="horz" pos="2160"/>
        <p:guide pos="3840"/>
      </p:guideLst>
    </p:cSldViewPr>
  </p:slideViewPr>
  <p:notesTextViewPr>
    <p:cViewPr>
      <p:scale>
        <a:sx n="1" d="1"/>
        <a:sy n="1" d="1"/>
      </p:scale>
      <p:origin x="0" y="0"/>
    </p:cViewPr>
  </p:notesTextViewPr>
  <p:notesViewPr>
    <p:cSldViewPr snapToGrid="0" showGuides="1">
      <p:cViewPr varScale="1">
        <p:scale>
          <a:sx n="100" d="100"/>
          <a:sy n="100" d="100"/>
        </p:scale>
        <p:origin x="3552"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 Id="rId5" Type="http://schemas.openxmlformats.org/officeDocument/2006/relationships/image" Target="../media/image25.jpeg"/><Relationship Id="rId4"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 Id="rId5" Type="http://schemas.openxmlformats.org/officeDocument/2006/relationships/image" Target="../media/image25.jpeg"/><Relationship Id="rId4"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90160-D328-4B69-A035-90D3C82FA0A6}" type="doc">
      <dgm:prSet loTypeId="urn:microsoft.com/office/officeart/2005/8/layout/pList2#1" loCatId="list" qsTypeId="urn:microsoft.com/office/officeart/2005/8/quickstyle/simple4" qsCatId="simple" csTypeId="urn:microsoft.com/office/officeart/2005/8/colors/colorful2" csCatId="colorful" phldr="1"/>
      <dgm:spPr/>
    </dgm:pt>
    <dgm:pt modelId="{77AF15ED-F058-4A0B-B979-9880C6062DF0}">
      <dgm:prSet phldrT="[Text]" custT="1"/>
      <dgm:spPr/>
      <dgm:t>
        <a:bodyPr lIns="73152" tIns="274320" rIns="73152"/>
        <a:lstStyle/>
        <a:p>
          <a:pPr algn="l"/>
          <a:r>
            <a:rPr lang="zh-TW" altLang="en-US" sz="2800" dirty="0">
              <a:latin typeface="Microsoft JhengHei" pitchFamily="34" charset="-120"/>
              <a:ea typeface="Microsoft JhengHei" pitchFamily="34" charset="-120"/>
            </a:rPr>
            <a:t>工作適應</a:t>
          </a:r>
          <a:endParaRPr lang="en-US" sz="2800" dirty="0">
            <a:latin typeface="Microsoft JhengHei" pitchFamily="34" charset="-120"/>
            <a:ea typeface="Microsoft JhengHei" pitchFamily="34" charset="-120"/>
          </a:endParaRPr>
        </a:p>
      </dgm:t>
    </dgm:pt>
    <dgm:pt modelId="{0DF2CDB2-0880-4047-8447-A17EAE7580E4}" type="parTrans" cxnId="{CD3B69F4-72CF-49E2-8926-8FD63E771977}">
      <dgm:prSet/>
      <dgm:spPr/>
      <dgm:t>
        <a:bodyPr/>
        <a:lstStyle/>
        <a:p>
          <a:endParaRPr lang="en-US"/>
        </a:p>
      </dgm:t>
    </dgm:pt>
    <dgm:pt modelId="{E3B236AA-E864-46E4-BC91-F2D73633FEA4}" type="sibTrans" cxnId="{CD3B69F4-72CF-49E2-8926-8FD63E771977}">
      <dgm:prSet/>
      <dgm:spPr/>
      <dgm:t>
        <a:bodyPr/>
        <a:lstStyle/>
        <a:p>
          <a:endParaRPr lang="en-US"/>
        </a:p>
      </dgm:t>
    </dgm:pt>
    <dgm:pt modelId="{5DF8D196-4D3D-4940-9F32-682169997D7A}">
      <dgm:prSet phldrT="[Text]" custT="1"/>
      <dgm:spPr/>
      <dgm:t>
        <a:bodyPr lIns="73152" tIns="274320" rIns="73152"/>
        <a:lstStyle/>
        <a:p>
          <a:pPr algn="l"/>
          <a:r>
            <a:rPr lang="zh-TW" altLang="en-US" sz="2800" dirty="0">
              <a:latin typeface="Microsoft JhengHei" pitchFamily="34" charset="-120"/>
              <a:ea typeface="Microsoft JhengHei" pitchFamily="34" charset="-120"/>
            </a:rPr>
            <a:t>情緒適應</a:t>
          </a:r>
          <a:endParaRPr lang="en-US" sz="2800" dirty="0">
            <a:latin typeface="Microsoft JhengHei" pitchFamily="34" charset="-120"/>
            <a:ea typeface="Microsoft JhengHei" pitchFamily="34" charset="-120"/>
          </a:endParaRPr>
        </a:p>
      </dgm:t>
    </dgm:pt>
    <dgm:pt modelId="{51CE1848-AB2A-4E28-8CF5-8442E546E0C5}" type="parTrans" cxnId="{B9B85342-AC50-4E97-8E9E-2FD870B1E881}">
      <dgm:prSet/>
      <dgm:spPr/>
      <dgm:t>
        <a:bodyPr/>
        <a:lstStyle/>
        <a:p>
          <a:endParaRPr lang="en-US"/>
        </a:p>
      </dgm:t>
    </dgm:pt>
    <dgm:pt modelId="{90C1E242-23BD-452C-B222-DCFA2D4DAE3B}" type="sibTrans" cxnId="{B9B85342-AC50-4E97-8E9E-2FD870B1E881}">
      <dgm:prSet/>
      <dgm:spPr/>
      <dgm:t>
        <a:bodyPr/>
        <a:lstStyle/>
        <a:p>
          <a:endParaRPr lang="en-US"/>
        </a:p>
      </dgm:t>
    </dgm:pt>
    <dgm:pt modelId="{476E4177-EF8D-419E-AB8A-93E66CC82482}">
      <dgm:prSet phldrT="[Text]" custT="1"/>
      <dgm:spPr/>
      <dgm:t>
        <a:bodyPr lIns="73152" tIns="274320" rIns="73152"/>
        <a:lstStyle/>
        <a:p>
          <a:pPr algn="l"/>
          <a:r>
            <a:rPr lang="zh-TW" altLang="en-US" sz="2800" dirty="0">
              <a:latin typeface="Microsoft JhengHei" pitchFamily="34" charset="-120"/>
              <a:ea typeface="Microsoft JhengHei" pitchFamily="34" charset="-120"/>
            </a:rPr>
            <a:t>個人適應</a:t>
          </a:r>
          <a:endParaRPr lang="en-US" sz="2800" dirty="0">
            <a:latin typeface="Microsoft JhengHei" pitchFamily="34" charset="-120"/>
            <a:ea typeface="Microsoft JhengHei" pitchFamily="34" charset="-120"/>
          </a:endParaRPr>
        </a:p>
      </dgm:t>
    </dgm:pt>
    <dgm:pt modelId="{A91F7A1B-DD1E-4B26-839C-2A5EF0A403AD}" type="sibTrans" cxnId="{9A40B199-C1E6-4AA6-9486-07915ED7CAE7}">
      <dgm:prSet/>
      <dgm:spPr/>
      <dgm:t>
        <a:bodyPr/>
        <a:lstStyle/>
        <a:p>
          <a:endParaRPr lang="en-US"/>
        </a:p>
      </dgm:t>
    </dgm:pt>
    <dgm:pt modelId="{50A25A56-CEA1-40EB-822C-18475EA4B47A}" type="parTrans" cxnId="{9A40B199-C1E6-4AA6-9486-07915ED7CAE7}">
      <dgm:prSet/>
      <dgm:spPr/>
      <dgm:t>
        <a:bodyPr/>
        <a:lstStyle/>
        <a:p>
          <a:endParaRPr lang="en-US"/>
        </a:p>
      </dgm:t>
    </dgm:pt>
    <dgm:pt modelId="{5DD0A7D4-5781-4819-AF33-C5CE25A2D297}">
      <dgm:prSet phldrT="[Text]" custT="1"/>
      <dgm:spPr/>
      <dgm:t>
        <a:bodyPr lIns="73152" tIns="274320" rIns="73152"/>
        <a:lstStyle/>
        <a:p>
          <a:pPr algn="l"/>
          <a:r>
            <a:rPr lang="zh-TW" altLang="en-US" sz="2800" dirty="0">
              <a:latin typeface="Microsoft JhengHei" pitchFamily="34" charset="-120"/>
              <a:ea typeface="Microsoft JhengHei" pitchFamily="34" charset="-120"/>
            </a:rPr>
            <a:t>家庭適應</a:t>
          </a:r>
          <a:endParaRPr lang="en-US" sz="2800" dirty="0">
            <a:latin typeface="Microsoft JhengHei" pitchFamily="34" charset="-120"/>
            <a:ea typeface="Microsoft JhengHei" pitchFamily="34" charset="-120"/>
          </a:endParaRPr>
        </a:p>
      </dgm:t>
    </dgm:pt>
    <dgm:pt modelId="{FD53903F-8A86-4D24-917A-36748269F973}" type="sibTrans" cxnId="{7417CC53-98FE-43F4-BF56-8508FB7DA803}">
      <dgm:prSet/>
      <dgm:spPr/>
      <dgm:t>
        <a:bodyPr/>
        <a:lstStyle/>
        <a:p>
          <a:endParaRPr lang="en-US"/>
        </a:p>
      </dgm:t>
    </dgm:pt>
    <dgm:pt modelId="{05B7C26E-C389-4346-849B-05526EF2C457}" type="parTrans" cxnId="{7417CC53-98FE-43F4-BF56-8508FB7DA803}">
      <dgm:prSet/>
      <dgm:spPr/>
      <dgm:t>
        <a:bodyPr/>
        <a:lstStyle/>
        <a:p>
          <a:endParaRPr lang="en-US"/>
        </a:p>
      </dgm:t>
    </dgm:pt>
    <dgm:pt modelId="{C20F2834-7A4B-463C-ABDE-12FFE93933A3}">
      <dgm:prSet phldrT="[Text]" custT="1"/>
      <dgm:spPr/>
      <dgm:t>
        <a:bodyPr lIns="73152" tIns="274320" rIns="73152"/>
        <a:lstStyle/>
        <a:p>
          <a:pPr algn="l"/>
          <a:r>
            <a:rPr lang="zh-TW" altLang="en-US" sz="2800" dirty="0">
              <a:latin typeface="Microsoft JhengHei" pitchFamily="34" charset="-120"/>
              <a:ea typeface="Microsoft JhengHei" pitchFamily="34" charset="-120"/>
            </a:rPr>
            <a:t>社會適應</a:t>
          </a:r>
          <a:endParaRPr lang="en-US" sz="2800" dirty="0">
            <a:latin typeface="Microsoft JhengHei" pitchFamily="34" charset="-120"/>
            <a:ea typeface="Microsoft JhengHei" pitchFamily="34" charset="-120"/>
          </a:endParaRPr>
        </a:p>
      </dgm:t>
    </dgm:pt>
    <dgm:pt modelId="{CAE5F0D1-5C6A-4BF8-ACC0-DB67084C99C7}" type="sibTrans" cxnId="{4C839C11-576D-4F8B-A506-F28B1DFFF881}">
      <dgm:prSet/>
      <dgm:spPr/>
      <dgm:t>
        <a:bodyPr/>
        <a:lstStyle/>
        <a:p>
          <a:endParaRPr lang="en-US"/>
        </a:p>
      </dgm:t>
    </dgm:pt>
    <dgm:pt modelId="{BCFE97E8-F389-4CB9-AF67-54F99688D24C}" type="parTrans" cxnId="{4C839C11-576D-4F8B-A506-F28B1DFFF881}">
      <dgm:prSet/>
      <dgm:spPr/>
      <dgm:t>
        <a:bodyPr/>
        <a:lstStyle/>
        <a:p>
          <a:endParaRPr lang="en-US"/>
        </a:p>
      </dgm:t>
    </dgm:pt>
    <dgm:pt modelId="{9E4DC8AD-1AC7-4E53-B32C-25202AFDB195}" type="pres">
      <dgm:prSet presAssocID="{AA690160-D328-4B69-A035-90D3C82FA0A6}" presName="Name0" presStyleCnt="0">
        <dgm:presLayoutVars>
          <dgm:dir/>
          <dgm:resizeHandles val="exact"/>
        </dgm:presLayoutVars>
      </dgm:prSet>
      <dgm:spPr/>
    </dgm:pt>
    <dgm:pt modelId="{ACBF4AF3-FAB8-444C-81AB-52C89640E279}" type="pres">
      <dgm:prSet presAssocID="{AA690160-D328-4B69-A035-90D3C82FA0A6}" presName="bkgdShp" presStyleLbl="alignAccFollowNode1" presStyleIdx="0" presStyleCnt="1" custScaleY="138276"/>
      <dgm:spPr>
        <a:solidFill>
          <a:schemeClr val="bg1">
            <a:lumMod val="65000"/>
            <a:alpha val="90000"/>
          </a:schemeClr>
        </a:solidFill>
      </dgm:spPr>
    </dgm:pt>
    <dgm:pt modelId="{78248EF9-FFBB-4EB0-94C4-16A1D0A1A170}" type="pres">
      <dgm:prSet presAssocID="{AA690160-D328-4B69-A035-90D3C82FA0A6}" presName="linComp" presStyleCnt="0"/>
      <dgm:spPr/>
    </dgm:pt>
    <dgm:pt modelId="{CC8831C0-DF59-484B-83B2-A708366B3EB6}" type="pres">
      <dgm:prSet presAssocID="{476E4177-EF8D-419E-AB8A-93E66CC82482}" presName="compNode" presStyleCnt="0"/>
      <dgm:spPr/>
    </dgm:pt>
    <dgm:pt modelId="{2572025E-E8B8-4F94-94D0-DC22D7F762FB}" type="pres">
      <dgm:prSet presAssocID="{476E4177-EF8D-419E-AB8A-93E66CC82482}" presName="node" presStyleLbl="node1" presStyleIdx="0" presStyleCnt="5" custScaleY="86283">
        <dgm:presLayoutVars>
          <dgm:bulletEnabled val="1"/>
        </dgm:presLayoutVars>
      </dgm:prSet>
      <dgm:spPr/>
      <dgm:t>
        <a:bodyPr/>
        <a:lstStyle/>
        <a:p>
          <a:endParaRPr lang="zh-TW" altLang="en-US"/>
        </a:p>
      </dgm:t>
    </dgm:pt>
    <dgm:pt modelId="{2E2B4276-DB06-4C66-80FF-919CDE10A5FE}" type="pres">
      <dgm:prSet presAssocID="{476E4177-EF8D-419E-AB8A-93E66CC82482}" presName="invisiNode" presStyleLbl="node1" presStyleIdx="0" presStyleCnt="5"/>
      <dgm:spPr/>
    </dgm:pt>
    <dgm:pt modelId="{C43EB61A-2E04-409F-8F87-79F190ED3CE0}" type="pres">
      <dgm:prSet presAssocID="{476E4177-EF8D-419E-AB8A-93E66CC82482}" presName="imagNode" presStyleLbl="fgImgPlace1" presStyleIdx="0" presStyleCnt="5" custScaleY="118081"/>
      <dgm:spPr>
        <a:blipFill dpi="0" rotWithShape="0">
          <a:blip xmlns:r="http://schemas.openxmlformats.org/officeDocument/2006/relationships" r:embed="rId1"/>
          <a:srcRect/>
          <a:tile tx="0" ty="0" sx="40000" sy="40000" flip="none" algn="ctr"/>
        </a:blipFill>
      </dgm:spPr>
    </dgm:pt>
    <dgm:pt modelId="{3DB5F289-A8C3-40D5-8393-8636D9BFFD29}" type="pres">
      <dgm:prSet presAssocID="{A91F7A1B-DD1E-4B26-839C-2A5EF0A403AD}" presName="sibTrans" presStyleLbl="sibTrans2D1" presStyleIdx="0" presStyleCnt="0"/>
      <dgm:spPr/>
      <dgm:t>
        <a:bodyPr/>
        <a:lstStyle/>
        <a:p>
          <a:endParaRPr lang="zh-TW" altLang="en-US"/>
        </a:p>
      </dgm:t>
    </dgm:pt>
    <dgm:pt modelId="{0C509E44-86D3-42D8-94FF-9B9788BAB857}" type="pres">
      <dgm:prSet presAssocID="{5DD0A7D4-5781-4819-AF33-C5CE25A2D297}" presName="compNode" presStyleCnt="0"/>
      <dgm:spPr/>
    </dgm:pt>
    <dgm:pt modelId="{E4B0666F-2CF1-4C21-A251-46E6EBFF7C1D}" type="pres">
      <dgm:prSet presAssocID="{5DD0A7D4-5781-4819-AF33-C5CE25A2D297}" presName="node" presStyleLbl="node1" presStyleIdx="1" presStyleCnt="5" custScaleY="86794">
        <dgm:presLayoutVars>
          <dgm:bulletEnabled val="1"/>
        </dgm:presLayoutVars>
      </dgm:prSet>
      <dgm:spPr/>
      <dgm:t>
        <a:bodyPr/>
        <a:lstStyle/>
        <a:p>
          <a:endParaRPr lang="zh-TW" altLang="en-US"/>
        </a:p>
      </dgm:t>
    </dgm:pt>
    <dgm:pt modelId="{BBFA0B92-8C45-4EAA-A200-A78384D846A7}" type="pres">
      <dgm:prSet presAssocID="{5DD0A7D4-5781-4819-AF33-C5CE25A2D297}" presName="invisiNode" presStyleLbl="node1" presStyleIdx="1" presStyleCnt="5"/>
      <dgm:spPr/>
    </dgm:pt>
    <dgm:pt modelId="{BF646D7A-C7D0-4489-A68F-61F32B7DB0C6}" type="pres">
      <dgm:prSet presAssocID="{5DD0A7D4-5781-4819-AF33-C5CE25A2D297}" presName="imagNode" presStyleLbl="fgImgPlace1" presStyleIdx="1" presStyleCnt="5" custScaleY="118344"/>
      <dgm:spPr>
        <a:blipFill dpi="0" rotWithShape="0">
          <a:blip xmlns:r="http://schemas.openxmlformats.org/officeDocument/2006/relationships" r:embed="rId2"/>
          <a:srcRect/>
          <a:tile tx="0" ty="0" sx="30000" sy="30000" flip="none" algn="ctr"/>
        </a:blipFill>
      </dgm:spPr>
    </dgm:pt>
    <dgm:pt modelId="{CAAEED2F-AC44-4514-84C2-160FDC42F579}" type="pres">
      <dgm:prSet presAssocID="{FD53903F-8A86-4D24-917A-36748269F973}" presName="sibTrans" presStyleLbl="sibTrans2D1" presStyleIdx="0" presStyleCnt="0"/>
      <dgm:spPr/>
      <dgm:t>
        <a:bodyPr/>
        <a:lstStyle/>
        <a:p>
          <a:endParaRPr lang="zh-TW" altLang="en-US"/>
        </a:p>
      </dgm:t>
    </dgm:pt>
    <dgm:pt modelId="{3617A269-0CD9-4948-9932-FA1AD12DE27E}" type="pres">
      <dgm:prSet presAssocID="{77AF15ED-F058-4A0B-B979-9880C6062DF0}" presName="compNode" presStyleCnt="0"/>
      <dgm:spPr/>
    </dgm:pt>
    <dgm:pt modelId="{5284ED54-4761-44DA-8086-D5FD397A1C95}" type="pres">
      <dgm:prSet presAssocID="{77AF15ED-F058-4A0B-B979-9880C6062DF0}" presName="node" presStyleLbl="node1" presStyleIdx="2" presStyleCnt="5" custScaleY="87289">
        <dgm:presLayoutVars>
          <dgm:bulletEnabled val="1"/>
        </dgm:presLayoutVars>
      </dgm:prSet>
      <dgm:spPr/>
      <dgm:t>
        <a:bodyPr/>
        <a:lstStyle/>
        <a:p>
          <a:endParaRPr lang="zh-TW" altLang="en-US"/>
        </a:p>
      </dgm:t>
    </dgm:pt>
    <dgm:pt modelId="{9666B65F-B8AB-44AD-8F33-AF566667E781}" type="pres">
      <dgm:prSet presAssocID="{77AF15ED-F058-4A0B-B979-9880C6062DF0}" presName="invisiNode" presStyleLbl="node1" presStyleIdx="2" presStyleCnt="5"/>
      <dgm:spPr/>
    </dgm:pt>
    <dgm:pt modelId="{41BC1ABA-1F87-4B1E-94EC-41724CD12655}" type="pres">
      <dgm:prSet presAssocID="{77AF15ED-F058-4A0B-B979-9880C6062DF0}" presName="imagNode" presStyleLbl="fgImgPlace1" presStyleIdx="2" presStyleCnt="5" custScaleY="120511"/>
      <dgm:spPr>
        <a:blipFill dpi="0" rotWithShape="0">
          <a:blip xmlns:r="http://schemas.openxmlformats.org/officeDocument/2006/relationships" r:embed="rId3"/>
          <a:srcRect/>
          <a:tile tx="222250" ty="-762000" sx="40000" sy="40000" flip="none" algn="ctr"/>
        </a:blipFill>
      </dgm:spPr>
    </dgm:pt>
    <dgm:pt modelId="{A9D6457D-CBBF-4A28-8C38-C3F75EA43CF1}" type="pres">
      <dgm:prSet presAssocID="{E3B236AA-E864-46E4-BC91-F2D73633FEA4}" presName="sibTrans" presStyleLbl="sibTrans2D1" presStyleIdx="0" presStyleCnt="0"/>
      <dgm:spPr/>
      <dgm:t>
        <a:bodyPr/>
        <a:lstStyle/>
        <a:p>
          <a:endParaRPr lang="zh-TW" altLang="en-US"/>
        </a:p>
      </dgm:t>
    </dgm:pt>
    <dgm:pt modelId="{CDFA4098-C274-4C84-9513-F0698696D98A}" type="pres">
      <dgm:prSet presAssocID="{5DF8D196-4D3D-4940-9F32-682169997D7A}" presName="compNode" presStyleCnt="0"/>
      <dgm:spPr/>
    </dgm:pt>
    <dgm:pt modelId="{87B5BDBA-3C7A-41F1-8C33-F13937A84B36}" type="pres">
      <dgm:prSet presAssocID="{5DF8D196-4D3D-4940-9F32-682169997D7A}" presName="node" presStyleLbl="node1" presStyleIdx="3" presStyleCnt="5" custScaleY="87492">
        <dgm:presLayoutVars>
          <dgm:bulletEnabled val="1"/>
        </dgm:presLayoutVars>
      </dgm:prSet>
      <dgm:spPr/>
      <dgm:t>
        <a:bodyPr/>
        <a:lstStyle/>
        <a:p>
          <a:endParaRPr lang="zh-TW" altLang="en-US"/>
        </a:p>
      </dgm:t>
    </dgm:pt>
    <dgm:pt modelId="{928528D1-DD5F-4687-9BFE-878C43D23D5D}" type="pres">
      <dgm:prSet presAssocID="{5DF8D196-4D3D-4940-9F32-682169997D7A}" presName="invisiNode" presStyleLbl="node1" presStyleIdx="3" presStyleCnt="5"/>
      <dgm:spPr/>
    </dgm:pt>
    <dgm:pt modelId="{D88C7409-AB93-4FE3-A61D-F51EE8A4B008}" type="pres">
      <dgm:prSet presAssocID="{5DF8D196-4D3D-4940-9F32-682169997D7A}" presName="imagNode" presStyleLbl="fgImgPlace1" presStyleIdx="3" presStyleCnt="5" custScaleY="119832"/>
      <dgm:spPr>
        <a:blipFill dpi="0" rotWithShape="0">
          <a:blip xmlns:r="http://schemas.openxmlformats.org/officeDocument/2006/relationships" r:embed="rId4"/>
          <a:srcRect/>
          <a:tile tx="0" ty="0" sx="60000" sy="60000" flip="none" algn="ctr"/>
        </a:blipFill>
      </dgm:spPr>
    </dgm:pt>
    <dgm:pt modelId="{CA6E58D0-F06D-4082-9183-0F2955E6C631}" type="pres">
      <dgm:prSet presAssocID="{90C1E242-23BD-452C-B222-DCFA2D4DAE3B}" presName="sibTrans" presStyleLbl="sibTrans2D1" presStyleIdx="0" presStyleCnt="0"/>
      <dgm:spPr/>
      <dgm:t>
        <a:bodyPr/>
        <a:lstStyle/>
        <a:p>
          <a:endParaRPr lang="zh-TW" altLang="en-US"/>
        </a:p>
      </dgm:t>
    </dgm:pt>
    <dgm:pt modelId="{8AC8F713-1879-4B70-BB31-C5C195E24471}" type="pres">
      <dgm:prSet presAssocID="{C20F2834-7A4B-463C-ABDE-12FFE93933A3}" presName="compNode" presStyleCnt="0"/>
      <dgm:spPr/>
    </dgm:pt>
    <dgm:pt modelId="{9B706799-997B-4F74-B652-58B58A51EA58}" type="pres">
      <dgm:prSet presAssocID="{C20F2834-7A4B-463C-ABDE-12FFE93933A3}" presName="node" presStyleLbl="node1" presStyleIdx="4" presStyleCnt="5" custScaleY="86462">
        <dgm:presLayoutVars>
          <dgm:bulletEnabled val="1"/>
        </dgm:presLayoutVars>
      </dgm:prSet>
      <dgm:spPr/>
      <dgm:t>
        <a:bodyPr/>
        <a:lstStyle/>
        <a:p>
          <a:endParaRPr lang="zh-TW" altLang="en-US"/>
        </a:p>
      </dgm:t>
    </dgm:pt>
    <dgm:pt modelId="{AF8C36F4-A127-4733-8CAC-70994BB842F2}" type="pres">
      <dgm:prSet presAssocID="{C20F2834-7A4B-463C-ABDE-12FFE93933A3}" presName="invisiNode" presStyleLbl="node1" presStyleIdx="4" presStyleCnt="5"/>
      <dgm:spPr/>
    </dgm:pt>
    <dgm:pt modelId="{B68F94D2-D73D-420A-802B-DFDC9BE4ED4C}" type="pres">
      <dgm:prSet presAssocID="{C20F2834-7A4B-463C-ABDE-12FFE93933A3}" presName="imagNode" presStyleLbl="fgImgPlace1" presStyleIdx="4" presStyleCnt="5" custScaleY="120511"/>
      <dgm:spPr>
        <a:blipFill dpi="0" rotWithShape="0">
          <a:blip xmlns:r="http://schemas.openxmlformats.org/officeDocument/2006/relationships" r:embed="rId5"/>
          <a:srcRect/>
          <a:tile tx="889000" ty="0" sx="90000" sy="90000" flip="none" algn="r"/>
        </a:blipFill>
      </dgm:spPr>
    </dgm:pt>
  </dgm:ptLst>
  <dgm:cxnLst>
    <dgm:cxn modelId="{7417CC53-98FE-43F4-BF56-8508FB7DA803}" srcId="{AA690160-D328-4B69-A035-90D3C82FA0A6}" destId="{5DD0A7D4-5781-4819-AF33-C5CE25A2D297}" srcOrd="1" destOrd="0" parTransId="{05B7C26E-C389-4346-849B-05526EF2C457}" sibTransId="{FD53903F-8A86-4D24-917A-36748269F973}"/>
    <dgm:cxn modelId="{9B34E344-1E34-4CBE-9F11-2614B517ADB2}" type="presOf" srcId="{A91F7A1B-DD1E-4B26-839C-2A5EF0A403AD}" destId="{3DB5F289-A8C3-40D5-8393-8636D9BFFD29}" srcOrd="0" destOrd="0" presId="urn:microsoft.com/office/officeart/2005/8/layout/pList2#1"/>
    <dgm:cxn modelId="{38985EF8-6E9A-4355-AA59-2A5C5F636ABD}" type="presOf" srcId="{77AF15ED-F058-4A0B-B979-9880C6062DF0}" destId="{5284ED54-4761-44DA-8086-D5FD397A1C95}" srcOrd="0" destOrd="0" presId="urn:microsoft.com/office/officeart/2005/8/layout/pList2#1"/>
    <dgm:cxn modelId="{CD3B69F4-72CF-49E2-8926-8FD63E771977}" srcId="{AA690160-D328-4B69-A035-90D3C82FA0A6}" destId="{77AF15ED-F058-4A0B-B979-9880C6062DF0}" srcOrd="2" destOrd="0" parTransId="{0DF2CDB2-0880-4047-8447-A17EAE7580E4}" sibTransId="{E3B236AA-E864-46E4-BC91-F2D73633FEA4}"/>
    <dgm:cxn modelId="{A17FF9D1-CC50-4DA3-B5C9-34696B259DBD}" type="presOf" srcId="{5DD0A7D4-5781-4819-AF33-C5CE25A2D297}" destId="{E4B0666F-2CF1-4C21-A251-46E6EBFF7C1D}" srcOrd="0" destOrd="0" presId="urn:microsoft.com/office/officeart/2005/8/layout/pList2#1"/>
    <dgm:cxn modelId="{4C839C11-576D-4F8B-A506-F28B1DFFF881}" srcId="{AA690160-D328-4B69-A035-90D3C82FA0A6}" destId="{C20F2834-7A4B-463C-ABDE-12FFE93933A3}" srcOrd="4" destOrd="0" parTransId="{BCFE97E8-F389-4CB9-AF67-54F99688D24C}" sibTransId="{CAE5F0D1-5C6A-4BF8-ACC0-DB67084C99C7}"/>
    <dgm:cxn modelId="{B9B85342-AC50-4E97-8E9E-2FD870B1E881}" srcId="{AA690160-D328-4B69-A035-90D3C82FA0A6}" destId="{5DF8D196-4D3D-4940-9F32-682169997D7A}" srcOrd="3" destOrd="0" parTransId="{51CE1848-AB2A-4E28-8CF5-8442E546E0C5}" sibTransId="{90C1E242-23BD-452C-B222-DCFA2D4DAE3B}"/>
    <dgm:cxn modelId="{1F8F43AD-D2D0-4AE8-B8AA-9403E2D6CE0D}" type="presOf" srcId="{476E4177-EF8D-419E-AB8A-93E66CC82482}" destId="{2572025E-E8B8-4F94-94D0-DC22D7F762FB}" srcOrd="0" destOrd="0" presId="urn:microsoft.com/office/officeart/2005/8/layout/pList2#1"/>
    <dgm:cxn modelId="{592979A5-1CC5-4593-8B31-2572CB8E94FE}" type="presOf" srcId="{E3B236AA-E864-46E4-BC91-F2D73633FEA4}" destId="{A9D6457D-CBBF-4A28-8C38-C3F75EA43CF1}" srcOrd="0" destOrd="0" presId="urn:microsoft.com/office/officeart/2005/8/layout/pList2#1"/>
    <dgm:cxn modelId="{8A24EA49-1541-4F4C-8BCF-ADA7AD49DA9B}" type="presOf" srcId="{FD53903F-8A86-4D24-917A-36748269F973}" destId="{CAAEED2F-AC44-4514-84C2-160FDC42F579}" srcOrd="0" destOrd="0" presId="urn:microsoft.com/office/officeart/2005/8/layout/pList2#1"/>
    <dgm:cxn modelId="{E0CD2DE2-67B9-4F8D-8C4B-400EDB754CF0}" type="presOf" srcId="{5DF8D196-4D3D-4940-9F32-682169997D7A}" destId="{87B5BDBA-3C7A-41F1-8C33-F13937A84B36}" srcOrd="0" destOrd="0" presId="urn:microsoft.com/office/officeart/2005/8/layout/pList2#1"/>
    <dgm:cxn modelId="{9A40B199-C1E6-4AA6-9486-07915ED7CAE7}" srcId="{AA690160-D328-4B69-A035-90D3C82FA0A6}" destId="{476E4177-EF8D-419E-AB8A-93E66CC82482}" srcOrd="0" destOrd="0" parTransId="{50A25A56-CEA1-40EB-822C-18475EA4B47A}" sibTransId="{A91F7A1B-DD1E-4B26-839C-2A5EF0A403AD}"/>
    <dgm:cxn modelId="{8C9CE7B3-719A-4E50-87AE-28054E8061A1}" type="presOf" srcId="{AA690160-D328-4B69-A035-90D3C82FA0A6}" destId="{9E4DC8AD-1AC7-4E53-B32C-25202AFDB195}" srcOrd="0" destOrd="0" presId="urn:microsoft.com/office/officeart/2005/8/layout/pList2#1"/>
    <dgm:cxn modelId="{F60D7781-9425-4655-A53F-7C1E0405679B}" type="presOf" srcId="{90C1E242-23BD-452C-B222-DCFA2D4DAE3B}" destId="{CA6E58D0-F06D-4082-9183-0F2955E6C631}" srcOrd="0" destOrd="0" presId="urn:microsoft.com/office/officeart/2005/8/layout/pList2#1"/>
    <dgm:cxn modelId="{A08E87F8-AC6D-4683-8254-BBB6D694D9A5}" type="presOf" srcId="{C20F2834-7A4B-463C-ABDE-12FFE93933A3}" destId="{9B706799-997B-4F74-B652-58B58A51EA58}" srcOrd="0" destOrd="0" presId="urn:microsoft.com/office/officeart/2005/8/layout/pList2#1"/>
    <dgm:cxn modelId="{0ABCA1DE-6C26-4472-8E94-BCAC61665BFF}" type="presParOf" srcId="{9E4DC8AD-1AC7-4E53-B32C-25202AFDB195}" destId="{ACBF4AF3-FAB8-444C-81AB-52C89640E279}" srcOrd="0" destOrd="0" presId="urn:microsoft.com/office/officeart/2005/8/layout/pList2#1"/>
    <dgm:cxn modelId="{779DFE59-FDE0-46EE-A1DA-D032DAB1A496}" type="presParOf" srcId="{9E4DC8AD-1AC7-4E53-B32C-25202AFDB195}" destId="{78248EF9-FFBB-4EB0-94C4-16A1D0A1A170}" srcOrd="1" destOrd="0" presId="urn:microsoft.com/office/officeart/2005/8/layout/pList2#1"/>
    <dgm:cxn modelId="{3196415C-135A-4EC2-93A9-94E29627F314}" type="presParOf" srcId="{78248EF9-FFBB-4EB0-94C4-16A1D0A1A170}" destId="{CC8831C0-DF59-484B-83B2-A708366B3EB6}" srcOrd="0" destOrd="0" presId="urn:microsoft.com/office/officeart/2005/8/layout/pList2#1"/>
    <dgm:cxn modelId="{AD259C7B-AEDF-4D8D-9639-D4614966AFCF}" type="presParOf" srcId="{CC8831C0-DF59-484B-83B2-A708366B3EB6}" destId="{2572025E-E8B8-4F94-94D0-DC22D7F762FB}" srcOrd="0" destOrd="0" presId="urn:microsoft.com/office/officeart/2005/8/layout/pList2#1"/>
    <dgm:cxn modelId="{AD390FF5-88D5-4272-BC96-C624E07D50A7}" type="presParOf" srcId="{CC8831C0-DF59-484B-83B2-A708366B3EB6}" destId="{2E2B4276-DB06-4C66-80FF-919CDE10A5FE}" srcOrd="1" destOrd="0" presId="urn:microsoft.com/office/officeart/2005/8/layout/pList2#1"/>
    <dgm:cxn modelId="{0CE15139-A035-4C77-9639-62B21CB2EC0B}" type="presParOf" srcId="{CC8831C0-DF59-484B-83B2-A708366B3EB6}" destId="{C43EB61A-2E04-409F-8F87-79F190ED3CE0}" srcOrd="2" destOrd="0" presId="urn:microsoft.com/office/officeart/2005/8/layout/pList2#1"/>
    <dgm:cxn modelId="{8D0CF682-BE00-4692-AAED-E6CE66E2FD8D}" type="presParOf" srcId="{78248EF9-FFBB-4EB0-94C4-16A1D0A1A170}" destId="{3DB5F289-A8C3-40D5-8393-8636D9BFFD29}" srcOrd="1" destOrd="0" presId="urn:microsoft.com/office/officeart/2005/8/layout/pList2#1"/>
    <dgm:cxn modelId="{67D5F295-9D84-4F14-A75B-FBB1B36EFED0}" type="presParOf" srcId="{78248EF9-FFBB-4EB0-94C4-16A1D0A1A170}" destId="{0C509E44-86D3-42D8-94FF-9B9788BAB857}" srcOrd="2" destOrd="0" presId="urn:microsoft.com/office/officeart/2005/8/layout/pList2#1"/>
    <dgm:cxn modelId="{3F3EC8EE-C17C-4B33-9261-A2C6F47640DB}" type="presParOf" srcId="{0C509E44-86D3-42D8-94FF-9B9788BAB857}" destId="{E4B0666F-2CF1-4C21-A251-46E6EBFF7C1D}" srcOrd="0" destOrd="0" presId="urn:microsoft.com/office/officeart/2005/8/layout/pList2#1"/>
    <dgm:cxn modelId="{EEFAD0EF-40E9-4145-A0F9-D6252A7EFB65}" type="presParOf" srcId="{0C509E44-86D3-42D8-94FF-9B9788BAB857}" destId="{BBFA0B92-8C45-4EAA-A200-A78384D846A7}" srcOrd="1" destOrd="0" presId="urn:microsoft.com/office/officeart/2005/8/layout/pList2#1"/>
    <dgm:cxn modelId="{C6257251-0E14-4F55-9E3B-ABF9B562B94D}" type="presParOf" srcId="{0C509E44-86D3-42D8-94FF-9B9788BAB857}" destId="{BF646D7A-C7D0-4489-A68F-61F32B7DB0C6}" srcOrd="2" destOrd="0" presId="urn:microsoft.com/office/officeart/2005/8/layout/pList2#1"/>
    <dgm:cxn modelId="{9538B035-1E1A-4CF3-B7C1-763DDC273C80}" type="presParOf" srcId="{78248EF9-FFBB-4EB0-94C4-16A1D0A1A170}" destId="{CAAEED2F-AC44-4514-84C2-160FDC42F579}" srcOrd="3" destOrd="0" presId="urn:microsoft.com/office/officeart/2005/8/layout/pList2#1"/>
    <dgm:cxn modelId="{AF1CC9CA-9B62-403D-BF26-88FCE711A048}" type="presParOf" srcId="{78248EF9-FFBB-4EB0-94C4-16A1D0A1A170}" destId="{3617A269-0CD9-4948-9932-FA1AD12DE27E}" srcOrd="4" destOrd="0" presId="urn:microsoft.com/office/officeart/2005/8/layout/pList2#1"/>
    <dgm:cxn modelId="{B007B47D-3BC9-48C1-8C09-9FAA73B6221F}" type="presParOf" srcId="{3617A269-0CD9-4948-9932-FA1AD12DE27E}" destId="{5284ED54-4761-44DA-8086-D5FD397A1C95}" srcOrd="0" destOrd="0" presId="urn:microsoft.com/office/officeart/2005/8/layout/pList2#1"/>
    <dgm:cxn modelId="{16604650-3335-485C-8525-EBDD1F4C5025}" type="presParOf" srcId="{3617A269-0CD9-4948-9932-FA1AD12DE27E}" destId="{9666B65F-B8AB-44AD-8F33-AF566667E781}" srcOrd="1" destOrd="0" presId="urn:microsoft.com/office/officeart/2005/8/layout/pList2#1"/>
    <dgm:cxn modelId="{174BD546-C099-4E7F-AB38-958B20C78AAB}" type="presParOf" srcId="{3617A269-0CD9-4948-9932-FA1AD12DE27E}" destId="{41BC1ABA-1F87-4B1E-94EC-41724CD12655}" srcOrd="2" destOrd="0" presId="urn:microsoft.com/office/officeart/2005/8/layout/pList2#1"/>
    <dgm:cxn modelId="{4D7BACC7-6861-428C-AAAF-5D90DBB2AA9A}" type="presParOf" srcId="{78248EF9-FFBB-4EB0-94C4-16A1D0A1A170}" destId="{A9D6457D-CBBF-4A28-8C38-C3F75EA43CF1}" srcOrd="5" destOrd="0" presId="urn:microsoft.com/office/officeart/2005/8/layout/pList2#1"/>
    <dgm:cxn modelId="{0D305440-7A38-4B19-8A3D-D55616635D33}" type="presParOf" srcId="{78248EF9-FFBB-4EB0-94C4-16A1D0A1A170}" destId="{CDFA4098-C274-4C84-9513-F0698696D98A}" srcOrd="6" destOrd="0" presId="urn:microsoft.com/office/officeart/2005/8/layout/pList2#1"/>
    <dgm:cxn modelId="{AC47F3CC-1E1C-43DD-9A6E-73AB52E5150D}" type="presParOf" srcId="{CDFA4098-C274-4C84-9513-F0698696D98A}" destId="{87B5BDBA-3C7A-41F1-8C33-F13937A84B36}" srcOrd="0" destOrd="0" presId="urn:microsoft.com/office/officeart/2005/8/layout/pList2#1"/>
    <dgm:cxn modelId="{043E2A9C-9E45-4BAA-AE82-180195298232}" type="presParOf" srcId="{CDFA4098-C274-4C84-9513-F0698696D98A}" destId="{928528D1-DD5F-4687-9BFE-878C43D23D5D}" srcOrd="1" destOrd="0" presId="urn:microsoft.com/office/officeart/2005/8/layout/pList2#1"/>
    <dgm:cxn modelId="{14428063-D4E9-4154-8A27-398FB262DC3B}" type="presParOf" srcId="{CDFA4098-C274-4C84-9513-F0698696D98A}" destId="{D88C7409-AB93-4FE3-A61D-F51EE8A4B008}" srcOrd="2" destOrd="0" presId="urn:microsoft.com/office/officeart/2005/8/layout/pList2#1"/>
    <dgm:cxn modelId="{DE2A84F1-EF3A-4CA7-A8E2-22DAF8FE8A70}" type="presParOf" srcId="{78248EF9-FFBB-4EB0-94C4-16A1D0A1A170}" destId="{CA6E58D0-F06D-4082-9183-0F2955E6C631}" srcOrd="7" destOrd="0" presId="urn:microsoft.com/office/officeart/2005/8/layout/pList2#1"/>
    <dgm:cxn modelId="{E8F7061D-3AD7-414F-8B50-DA83E7921DED}" type="presParOf" srcId="{78248EF9-FFBB-4EB0-94C4-16A1D0A1A170}" destId="{8AC8F713-1879-4B70-BB31-C5C195E24471}" srcOrd="8" destOrd="0" presId="urn:microsoft.com/office/officeart/2005/8/layout/pList2#1"/>
    <dgm:cxn modelId="{0962B4D5-1197-4995-B62F-8D84D009293B}" type="presParOf" srcId="{8AC8F713-1879-4B70-BB31-C5C195E24471}" destId="{9B706799-997B-4F74-B652-58B58A51EA58}" srcOrd="0" destOrd="0" presId="urn:microsoft.com/office/officeart/2005/8/layout/pList2#1"/>
    <dgm:cxn modelId="{79D027BB-4F2E-496B-B761-9EF3D4186BDC}" type="presParOf" srcId="{8AC8F713-1879-4B70-BB31-C5C195E24471}" destId="{AF8C36F4-A127-4733-8CAC-70994BB842F2}" srcOrd="1" destOrd="0" presId="urn:microsoft.com/office/officeart/2005/8/layout/pList2#1"/>
    <dgm:cxn modelId="{F6834B89-B74F-492C-A476-80F34F5BB642}" type="presParOf" srcId="{8AC8F713-1879-4B70-BB31-C5C195E24471}" destId="{B68F94D2-D73D-420A-802B-DFDC9BE4ED4C}"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A3F9E9-58C0-4D4D-AA24-FADF9DA4FC8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zh-TW" altLang="en-US"/>
        </a:p>
      </dgm:t>
    </dgm:pt>
    <dgm:pt modelId="{CD0AF3DB-9D7A-4F41-9B30-47AEAE4B4CAA}">
      <dgm:prSet phldrT="[文字]"/>
      <dgm:spPr/>
      <dgm:t>
        <a:bodyPr/>
        <a:lstStyle/>
        <a:p>
          <a:r>
            <a:rPr lang="zh-TW" altLang="en-US" dirty="0"/>
            <a:t>偵查</a:t>
          </a:r>
        </a:p>
      </dgm:t>
    </dgm:pt>
    <dgm:pt modelId="{BA81CE1F-17F8-47AB-B4E6-D1D630BA1985}" type="parTrans" cxnId="{7A92A9CA-B530-4CD7-9B7C-8D2A35C3FB81}">
      <dgm:prSet/>
      <dgm:spPr/>
      <dgm:t>
        <a:bodyPr/>
        <a:lstStyle/>
        <a:p>
          <a:endParaRPr lang="zh-TW" altLang="en-US"/>
        </a:p>
      </dgm:t>
    </dgm:pt>
    <dgm:pt modelId="{E1CA07B8-2AC8-4CE7-A3B9-FE0C5B08294E}" type="sibTrans" cxnId="{7A92A9CA-B530-4CD7-9B7C-8D2A35C3FB81}">
      <dgm:prSet/>
      <dgm:spPr/>
      <dgm:t>
        <a:bodyPr/>
        <a:lstStyle/>
        <a:p>
          <a:endParaRPr lang="zh-TW" altLang="en-US"/>
        </a:p>
      </dgm:t>
    </dgm:pt>
    <dgm:pt modelId="{0BCB909E-4813-4AAB-B408-03A11A833713}">
      <dgm:prSet phldrT="[文字]" phldr="1"/>
      <dgm:spPr/>
      <dgm:t>
        <a:bodyPr/>
        <a:lstStyle/>
        <a:p>
          <a:endParaRPr lang="zh-TW" altLang="en-US"/>
        </a:p>
      </dgm:t>
    </dgm:pt>
    <dgm:pt modelId="{790F789A-242D-4E33-A90E-22B35EE80DE6}" type="parTrans" cxnId="{80BB49EB-9840-4EC5-8C6D-36BAFE374913}">
      <dgm:prSet/>
      <dgm:spPr/>
      <dgm:t>
        <a:bodyPr/>
        <a:lstStyle/>
        <a:p>
          <a:endParaRPr lang="zh-TW" altLang="en-US"/>
        </a:p>
      </dgm:t>
    </dgm:pt>
    <dgm:pt modelId="{E712B1B9-AD65-46DA-8207-BAA1A8D961EE}" type="sibTrans" cxnId="{80BB49EB-9840-4EC5-8C6D-36BAFE374913}">
      <dgm:prSet/>
      <dgm:spPr/>
      <dgm:t>
        <a:bodyPr/>
        <a:lstStyle/>
        <a:p>
          <a:endParaRPr lang="zh-TW" altLang="en-US"/>
        </a:p>
      </dgm:t>
    </dgm:pt>
    <dgm:pt modelId="{C16C604E-EC08-4EF4-9F53-82633FB99077}">
      <dgm:prSet phldrT="[文字]"/>
      <dgm:spPr/>
      <dgm:t>
        <a:bodyPr/>
        <a:lstStyle/>
        <a:p>
          <a:r>
            <a:rPr lang="zh-TW" altLang="en-US" dirty="0"/>
            <a:t>審判</a:t>
          </a:r>
        </a:p>
      </dgm:t>
    </dgm:pt>
    <dgm:pt modelId="{C7F1F287-EB86-46AE-A10F-A24F65897E8A}" type="parTrans" cxnId="{84C0F31D-4737-4AF5-BA26-30EB8A020FFE}">
      <dgm:prSet/>
      <dgm:spPr/>
      <dgm:t>
        <a:bodyPr/>
        <a:lstStyle/>
        <a:p>
          <a:endParaRPr lang="zh-TW" altLang="en-US"/>
        </a:p>
      </dgm:t>
    </dgm:pt>
    <dgm:pt modelId="{19DB320C-01F8-47E2-B463-47C3375B24AF}" type="sibTrans" cxnId="{84C0F31D-4737-4AF5-BA26-30EB8A020FFE}">
      <dgm:prSet/>
      <dgm:spPr/>
      <dgm:t>
        <a:bodyPr/>
        <a:lstStyle/>
        <a:p>
          <a:endParaRPr lang="zh-TW" altLang="en-US"/>
        </a:p>
      </dgm:t>
    </dgm:pt>
    <dgm:pt modelId="{5FF1678E-1D62-47A2-B1DC-5BAEB6A9A2C6}">
      <dgm:prSet phldrT="[文字]" phldr="1"/>
      <dgm:spPr/>
      <dgm:t>
        <a:bodyPr/>
        <a:lstStyle/>
        <a:p>
          <a:endParaRPr lang="zh-TW" altLang="en-US"/>
        </a:p>
      </dgm:t>
    </dgm:pt>
    <dgm:pt modelId="{8D5C7828-02A2-4150-A0B4-E20F4B22C75E}" type="parTrans" cxnId="{D234AC33-4373-4F5D-A944-7B7AC80CFE09}">
      <dgm:prSet/>
      <dgm:spPr/>
      <dgm:t>
        <a:bodyPr/>
        <a:lstStyle/>
        <a:p>
          <a:endParaRPr lang="zh-TW" altLang="en-US"/>
        </a:p>
      </dgm:t>
    </dgm:pt>
    <dgm:pt modelId="{BD4233C3-88CF-4EBD-ACAA-F67B5E9E78BD}" type="sibTrans" cxnId="{D234AC33-4373-4F5D-A944-7B7AC80CFE09}">
      <dgm:prSet/>
      <dgm:spPr/>
      <dgm:t>
        <a:bodyPr/>
        <a:lstStyle/>
        <a:p>
          <a:endParaRPr lang="zh-TW" altLang="en-US"/>
        </a:p>
      </dgm:t>
    </dgm:pt>
    <dgm:pt modelId="{2E288D2C-C1F9-4374-B70D-6624FB14B9AC}">
      <dgm:prSet phldrT="[文字]"/>
      <dgm:spPr/>
      <dgm:t>
        <a:bodyPr/>
        <a:lstStyle/>
        <a:p>
          <a:r>
            <a:rPr lang="zh-TW" altLang="en-US" dirty="0"/>
            <a:t>執行</a:t>
          </a:r>
        </a:p>
      </dgm:t>
    </dgm:pt>
    <dgm:pt modelId="{107D70EF-E5AA-4296-902C-5A857BB59FC5}" type="parTrans" cxnId="{8AD08C2D-8967-484C-87B6-7B3FF311EF29}">
      <dgm:prSet/>
      <dgm:spPr/>
      <dgm:t>
        <a:bodyPr/>
        <a:lstStyle/>
        <a:p>
          <a:endParaRPr lang="zh-TW" altLang="en-US"/>
        </a:p>
      </dgm:t>
    </dgm:pt>
    <dgm:pt modelId="{00363115-95DC-4C70-B85E-A3AFA73E35E6}" type="sibTrans" cxnId="{8AD08C2D-8967-484C-87B6-7B3FF311EF29}">
      <dgm:prSet/>
      <dgm:spPr/>
      <dgm:t>
        <a:bodyPr/>
        <a:lstStyle/>
        <a:p>
          <a:endParaRPr lang="zh-TW" altLang="en-US"/>
        </a:p>
      </dgm:t>
    </dgm:pt>
    <dgm:pt modelId="{58FBCCF2-5366-481F-AEB4-59F9EAED6C62}">
      <dgm:prSet phldrT="[文字]" phldr="1"/>
      <dgm:spPr/>
      <dgm:t>
        <a:bodyPr/>
        <a:lstStyle/>
        <a:p>
          <a:endParaRPr lang="zh-TW" altLang="en-US"/>
        </a:p>
      </dgm:t>
    </dgm:pt>
    <dgm:pt modelId="{672E37F7-DF5B-417C-AE1F-5015F23F337B}" type="parTrans" cxnId="{DD999779-9A1C-4960-8060-0FAA16F80BAF}">
      <dgm:prSet/>
      <dgm:spPr/>
      <dgm:t>
        <a:bodyPr/>
        <a:lstStyle/>
        <a:p>
          <a:endParaRPr lang="zh-TW" altLang="en-US"/>
        </a:p>
      </dgm:t>
    </dgm:pt>
    <dgm:pt modelId="{5815C4E1-8508-41E3-B28B-D4BD60526511}" type="sibTrans" cxnId="{DD999779-9A1C-4960-8060-0FAA16F80BAF}">
      <dgm:prSet/>
      <dgm:spPr/>
      <dgm:t>
        <a:bodyPr/>
        <a:lstStyle/>
        <a:p>
          <a:endParaRPr lang="zh-TW" altLang="en-US"/>
        </a:p>
      </dgm:t>
    </dgm:pt>
    <dgm:pt modelId="{2939BA49-722A-4676-A8FC-B728F5CDAFBF}" type="pres">
      <dgm:prSet presAssocID="{13A3F9E9-58C0-4D4D-AA24-FADF9DA4FC8C}" presName="rootnode" presStyleCnt="0">
        <dgm:presLayoutVars>
          <dgm:chMax/>
          <dgm:chPref/>
          <dgm:dir/>
          <dgm:animLvl val="lvl"/>
        </dgm:presLayoutVars>
      </dgm:prSet>
      <dgm:spPr/>
      <dgm:t>
        <a:bodyPr/>
        <a:lstStyle/>
        <a:p>
          <a:endParaRPr lang="zh-TW" altLang="en-US"/>
        </a:p>
      </dgm:t>
    </dgm:pt>
    <dgm:pt modelId="{BEC6B5DA-9D22-4ED5-812B-1D44A078410F}" type="pres">
      <dgm:prSet presAssocID="{CD0AF3DB-9D7A-4F41-9B30-47AEAE4B4CAA}" presName="composite" presStyleCnt="0"/>
      <dgm:spPr/>
    </dgm:pt>
    <dgm:pt modelId="{C2635287-AA4A-4AF9-8E8B-72CF6F04C7B0}" type="pres">
      <dgm:prSet presAssocID="{CD0AF3DB-9D7A-4F41-9B30-47AEAE4B4CAA}" presName="bentUpArrow1" presStyleLbl="alignImgPlace1" presStyleIdx="0" presStyleCnt="2"/>
      <dgm:spPr/>
    </dgm:pt>
    <dgm:pt modelId="{2E8389B9-8711-4C17-B93A-7C10B516F356}" type="pres">
      <dgm:prSet presAssocID="{CD0AF3DB-9D7A-4F41-9B30-47AEAE4B4CAA}" presName="ParentText" presStyleLbl="node1" presStyleIdx="0" presStyleCnt="3">
        <dgm:presLayoutVars>
          <dgm:chMax val="1"/>
          <dgm:chPref val="1"/>
          <dgm:bulletEnabled val="1"/>
        </dgm:presLayoutVars>
      </dgm:prSet>
      <dgm:spPr/>
      <dgm:t>
        <a:bodyPr/>
        <a:lstStyle/>
        <a:p>
          <a:endParaRPr lang="zh-TW" altLang="en-US"/>
        </a:p>
      </dgm:t>
    </dgm:pt>
    <dgm:pt modelId="{E45FCF14-66D0-40D6-B964-4EBA06C27421}" type="pres">
      <dgm:prSet presAssocID="{CD0AF3DB-9D7A-4F41-9B30-47AEAE4B4CAA}" presName="ChildText" presStyleLbl="revTx" presStyleIdx="0" presStyleCnt="3">
        <dgm:presLayoutVars>
          <dgm:chMax val="0"/>
          <dgm:chPref val="0"/>
          <dgm:bulletEnabled val="1"/>
        </dgm:presLayoutVars>
      </dgm:prSet>
      <dgm:spPr/>
      <dgm:t>
        <a:bodyPr/>
        <a:lstStyle/>
        <a:p>
          <a:endParaRPr lang="zh-TW" altLang="en-US"/>
        </a:p>
      </dgm:t>
    </dgm:pt>
    <dgm:pt modelId="{A750FDF5-1E2F-49C9-A68A-E0627307F327}" type="pres">
      <dgm:prSet presAssocID="{E1CA07B8-2AC8-4CE7-A3B9-FE0C5B08294E}" presName="sibTrans" presStyleCnt="0"/>
      <dgm:spPr/>
    </dgm:pt>
    <dgm:pt modelId="{02917EF0-F2BD-4287-A058-A5D8C97059EF}" type="pres">
      <dgm:prSet presAssocID="{C16C604E-EC08-4EF4-9F53-82633FB99077}" presName="composite" presStyleCnt="0"/>
      <dgm:spPr/>
    </dgm:pt>
    <dgm:pt modelId="{49777EA2-D012-465F-A2C1-CC3C3E68FFA4}" type="pres">
      <dgm:prSet presAssocID="{C16C604E-EC08-4EF4-9F53-82633FB99077}" presName="bentUpArrow1" presStyleLbl="alignImgPlace1" presStyleIdx="1" presStyleCnt="2"/>
      <dgm:spPr/>
    </dgm:pt>
    <dgm:pt modelId="{89D9D08C-45B2-4CB4-B853-72A7B3493AA7}" type="pres">
      <dgm:prSet presAssocID="{C16C604E-EC08-4EF4-9F53-82633FB99077}" presName="ParentText" presStyleLbl="node1" presStyleIdx="1" presStyleCnt="3">
        <dgm:presLayoutVars>
          <dgm:chMax val="1"/>
          <dgm:chPref val="1"/>
          <dgm:bulletEnabled val="1"/>
        </dgm:presLayoutVars>
      </dgm:prSet>
      <dgm:spPr/>
      <dgm:t>
        <a:bodyPr/>
        <a:lstStyle/>
        <a:p>
          <a:endParaRPr lang="zh-TW" altLang="en-US"/>
        </a:p>
      </dgm:t>
    </dgm:pt>
    <dgm:pt modelId="{1E722EE4-FF93-450B-86D2-83E889FFE70E}" type="pres">
      <dgm:prSet presAssocID="{C16C604E-EC08-4EF4-9F53-82633FB99077}" presName="ChildText" presStyleLbl="revTx" presStyleIdx="1" presStyleCnt="3">
        <dgm:presLayoutVars>
          <dgm:chMax val="0"/>
          <dgm:chPref val="0"/>
          <dgm:bulletEnabled val="1"/>
        </dgm:presLayoutVars>
      </dgm:prSet>
      <dgm:spPr/>
      <dgm:t>
        <a:bodyPr/>
        <a:lstStyle/>
        <a:p>
          <a:endParaRPr lang="zh-TW" altLang="en-US"/>
        </a:p>
      </dgm:t>
    </dgm:pt>
    <dgm:pt modelId="{859929B1-73C1-4021-9AA6-A7608E0D76A9}" type="pres">
      <dgm:prSet presAssocID="{19DB320C-01F8-47E2-B463-47C3375B24AF}" presName="sibTrans" presStyleCnt="0"/>
      <dgm:spPr/>
    </dgm:pt>
    <dgm:pt modelId="{B952A73F-C1A4-4B23-BD2B-401B3225D0D1}" type="pres">
      <dgm:prSet presAssocID="{2E288D2C-C1F9-4374-B70D-6624FB14B9AC}" presName="composite" presStyleCnt="0"/>
      <dgm:spPr/>
    </dgm:pt>
    <dgm:pt modelId="{8EDA493B-8A70-4660-AF89-891D246CCD6B}" type="pres">
      <dgm:prSet presAssocID="{2E288D2C-C1F9-4374-B70D-6624FB14B9AC}" presName="ParentText" presStyleLbl="node1" presStyleIdx="2" presStyleCnt="3">
        <dgm:presLayoutVars>
          <dgm:chMax val="1"/>
          <dgm:chPref val="1"/>
          <dgm:bulletEnabled val="1"/>
        </dgm:presLayoutVars>
      </dgm:prSet>
      <dgm:spPr/>
      <dgm:t>
        <a:bodyPr/>
        <a:lstStyle/>
        <a:p>
          <a:endParaRPr lang="zh-TW" altLang="en-US"/>
        </a:p>
      </dgm:t>
    </dgm:pt>
    <dgm:pt modelId="{0DBD8136-E225-40E4-B4B1-7BDA347D7D55}" type="pres">
      <dgm:prSet presAssocID="{2E288D2C-C1F9-4374-B70D-6624FB14B9AC}" presName="FinalChildText" presStyleLbl="revTx" presStyleIdx="2" presStyleCnt="3">
        <dgm:presLayoutVars>
          <dgm:chMax val="0"/>
          <dgm:chPref val="0"/>
          <dgm:bulletEnabled val="1"/>
        </dgm:presLayoutVars>
      </dgm:prSet>
      <dgm:spPr/>
      <dgm:t>
        <a:bodyPr/>
        <a:lstStyle/>
        <a:p>
          <a:endParaRPr lang="zh-TW" altLang="en-US"/>
        </a:p>
      </dgm:t>
    </dgm:pt>
  </dgm:ptLst>
  <dgm:cxnLst>
    <dgm:cxn modelId="{6F4C2ECF-BB61-4447-9F1E-F73FF41F228E}" type="presOf" srcId="{13A3F9E9-58C0-4D4D-AA24-FADF9DA4FC8C}" destId="{2939BA49-722A-4676-A8FC-B728F5CDAFBF}" srcOrd="0" destOrd="0" presId="urn:microsoft.com/office/officeart/2005/8/layout/StepDownProcess"/>
    <dgm:cxn modelId="{FCC629C2-4AC5-4F50-98E2-993990E08C8D}" type="presOf" srcId="{5FF1678E-1D62-47A2-B1DC-5BAEB6A9A2C6}" destId="{1E722EE4-FF93-450B-86D2-83E889FFE70E}" srcOrd="0" destOrd="0" presId="urn:microsoft.com/office/officeart/2005/8/layout/StepDownProcess"/>
    <dgm:cxn modelId="{DC09D32F-0C19-4824-BA0B-4014607E2121}" type="presOf" srcId="{58FBCCF2-5366-481F-AEB4-59F9EAED6C62}" destId="{0DBD8136-E225-40E4-B4B1-7BDA347D7D55}" srcOrd="0" destOrd="0" presId="urn:microsoft.com/office/officeart/2005/8/layout/StepDownProcess"/>
    <dgm:cxn modelId="{8AD08C2D-8967-484C-87B6-7B3FF311EF29}" srcId="{13A3F9E9-58C0-4D4D-AA24-FADF9DA4FC8C}" destId="{2E288D2C-C1F9-4374-B70D-6624FB14B9AC}" srcOrd="2" destOrd="0" parTransId="{107D70EF-E5AA-4296-902C-5A857BB59FC5}" sibTransId="{00363115-95DC-4C70-B85E-A3AFA73E35E6}"/>
    <dgm:cxn modelId="{4126725A-A530-4912-B6B7-60FF6F49845B}" type="presOf" srcId="{2E288D2C-C1F9-4374-B70D-6624FB14B9AC}" destId="{8EDA493B-8A70-4660-AF89-891D246CCD6B}" srcOrd="0" destOrd="0" presId="urn:microsoft.com/office/officeart/2005/8/layout/StepDownProcess"/>
    <dgm:cxn modelId="{03B3423F-690A-46B1-A311-131CDF8EB00B}" type="presOf" srcId="{C16C604E-EC08-4EF4-9F53-82633FB99077}" destId="{89D9D08C-45B2-4CB4-B853-72A7B3493AA7}" srcOrd="0" destOrd="0" presId="urn:microsoft.com/office/officeart/2005/8/layout/StepDownProcess"/>
    <dgm:cxn modelId="{80BB49EB-9840-4EC5-8C6D-36BAFE374913}" srcId="{CD0AF3DB-9D7A-4F41-9B30-47AEAE4B4CAA}" destId="{0BCB909E-4813-4AAB-B408-03A11A833713}" srcOrd="0" destOrd="0" parTransId="{790F789A-242D-4E33-A90E-22B35EE80DE6}" sibTransId="{E712B1B9-AD65-46DA-8207-BAA1A8D961EE}"/>
    <dgm:cxn modelId="{84C0F31D-4737-4AF5-BA26-30EB8A020FFE}" srcId="{13A3F9E9-58C0-4D4D-AA24-FADF9DA4FC8C}" destId="{C16C604E-EC08-4EF4-9F53-82633FB99077}" srcOrd="1" destOrd="0" parTransId="{C7F1F287-EB86-46AE-A10F-A24F65897E8A}" sibTransId="{19DB320C-01F8-47E2-B463-47C3375B24AF}"/>
    <dgm:cxn modelId="{ADF89622-9899-4D44-9D8B-105AED666ACF}" type="presOf" srcId="{CD0AF3DB-9D7A-4F41-9B30-47AEAE4B4CAA}" destId="{2E8389B9-8711-4C17-B93A-7C10B516F356}" srcOrd="0" destOrd="0" presId="urn:microsoft.com/office/officeart/2005/8/layout/StepDownProcess"/>
    <dgm:cxn modelId="{7A92A9CA-B530-4CD7-9B7C-8D2A35C3FB81}" srcId="{13A3F9E9-58C0-4D4D-AA24-FADF9DA4FC8C}" destId="{CD0AF3DB-9D7A-4F41-9B30-47AEAE4B4CAA}" srcOrd="0" destOrd="0" parTransId="{BA81CE1F-17F8-47AB-B4E6-D1D630BA1985}" sibTransId="{E1CA07B8-2AC8-4CE7-A3B9-FE0C5B08294E}"/>
    <dgm:cxn modelId="{DD999779-9A1C-4960-8060-0FAA16F80BAF}" srcId="{2E288D2C-C1F9-4374-B70D-6624FB14B9AC}" destId="{58FBCCF2-5366-481F-AEB4-59F9EAED6C62}" srcOrd="0" destOrd="0" parTransId="{672E37F7-DF5B-417C-AE1F-5015F23F337B}" sibTransId="{5815C4E1-8508-41E3-B28B-D4BD60526511}"/>
    <dgm:cxn modelId="{278A1895-C7DD-4EB4-88B7-D7BF1331203F}" type="presOf" srcId="{0BCB909E-4813-4AAB-B408-03A11A833713}" destId="{E45FCF14-66D0-40D6-B964-4EBA06C27421}" srcOrd="0" destOrd="0" presId="urn:microsoft.com/office/officeart/2005/8/layout/StepDownProcess"/>
    <dgm:cxn modelId="{D234AC33-4373-4F5D-A944-7B7AC80CFE09}" srcId="{C16C604E-EC08-4EF4-9F53-82633FB99077}" destId="{5FF1678E-1D62-47A2-B1DC-5BAEB6A9A2C6}" srcOrd="0" destOrd="0" parTransId="{8D5C7828-02A2-4150-A0B4-E20F4B22C75E}" sibTransId="{BD4233C3-88CF-4EBD-ACAA-F67B5E9E78BD}"/>
    <dgm:cxn modelId="{35B12995-473F-4132-A8E8-C055480FAC48}" type="presParOf" srcId="{2939BA49-722A-4676-A8FC-B728F5CDAFBF}" destId="{BEC6B5DA-9D22-4ED5-812B-1D44A078410F}" srcOrd="0" destOrd="0" presId="urn:microsoft.com/office/officeart/2005/8/layout/StepDownProcess"/>
    <dgm:cxn modelId="{3EE66F0B-7D62-43AF-A3FE-0807FB2EEE6D}" type="presParOf" srcId="{BEC6B5DA-9D22-4ED5-812B-1D44A078410F}" destId="{C2635287-AA4A-4AF9-8E8B-72CF6F04C7B0}" srcOrd="0" destOrd="0" presId="urn:microsoft.com/office/officeart/2005/8/layout/StepDownProcess"/>
    <dgm:cxn modelId="{57A607AA-9C5A-4889-B5DA-C6671378A0D6}" type="presParOf" srcId="{BEC6B5DA-9D22-4ED5-812B-1D44A078410F}" destId="{2E8389B9-8711-4C17-B93A-7C10B516F356}" srcOrd="1" destOrd="0" presId="urn:microsoft.com/office/officeart/2005/8/layout/StepDownProcess"/>
    <dgm:cxn modelId="{E8F157DF-D5D9-4BF9-B430-73FD65602240}" type="presParOf" srcId="{BEC6B5DA-9D22-4ED5-812B-1D44A078410F}" destId="{E45FCF14-66D0-40D6-B964-4EBA06C27421}" srcOrd="2" destOrd="0" presId="urn:microsoft.com/office/officeart/2005/8/layout/StepDownProcess"/>
    <dgm:cxn modelId="{D2036406-B878-4DC9-85EA-FDD2D513E308}" type="presParOf" srcId="{2939BA49-722A-4676-A8FC-B728F5CDAFBF}" destId="{A750FDF5-1E2F-49C9-A68A-E0627307F327}" srcOrd="1" destOrd="0" presId="urn:microsoft.com/office/officeart/2005/8/layout/StepDownProcess"/>
    <dgm:cxn modelId="{BBD6E443-FBEA-4A4E-841B-33DE78890EC3}" type="presParOf" srcId="{2939BA49-722A-4676-A8FC-B728F5CDAFBF}" destId="{02917EF0-F2BD-4287-A058-A5D8C97059EF}" srcOrd="2" destOrd="0" presId="urn:microsoft.com/office/officeart/2005/8/layout/StepDownProcess"/>
    <dgm:cxn modelId="{C8895E83-3F1E-4C0D-BE66-6364C97196E5}" type="presParOf" srcId="{02917EF0-F2BD-4287-A058-A5D8C97059EF}" destId="{49777EA2-D012-465F-A2C1-CC3C3E68FFA4}" srcOrd="0" destOrd="0" presId="urn:microsoft.com/office/officeart/2005/8/layout/StepDownProcess"/>
    <dgm:cxn modelId="{5A171A4A-B700-4D9B-89E1-D1EAC8DB4A1B}" type="presParOf" srcId="{02917EF0-F2BD-4287-A058-A5D8C97059EF}" destId="{89D9D08C-45B2-4CB4-B853-72A7B3493AA7}" srcOrd="1" destOrd="0" presId="urn:microsoft.com/office/officeart/2005/8/layout/StepDownProcess"/>
    <dgm:cxn modelId="{A96675E4-A84A-4F7B-82A6-6CB2AEC37E4A}" type="presParOf" srcId="{02917EF0-F2BD-4287-A058-A5D8C97059EF}" destId="{1E722EE4-FF93-450B-86D2-83E889FFE70E}" srcOrd="2" destOrd="0" presId="urn:microsoft.com/office/officeart/2005/8/layout/StepDownProcess"/>
    <dgm:cxn modelId="{21F54AEA-8943-4D5F-8226-B8F2B06ABF8E}" type="presParOf" srcId="{2939BA49-722A-4676-A8FC-B728F5CDAFBF}" destId="{859929B1-73C1-4021-9AA6-A7608E0D76A9}" srcOrd="3" destOrd="0" presId="urn:microsoft.com/office/officeart/2005/8/layout/StepDownProcess"/>
    <dgm:cxn modelId="{668F957B-5433-4C8E-A692-320A6CBF9772}" type="presParOf" srcId="{2939BA49-722A-4676-A8FC-B728F5CDAFBF}" destId="{B952A73F-C1A4-4B23-BD2B-401B3225D0D1}" srcOrd="4" destOrd="0" presId="urn:microsoft.com/office/officeart/2005/8/layout/StepDownProcess"/>
    <dgm:cxn modelId="{316863B5-2BC4-47B3-9CCE-722D8230183B}" type="presParOf" srcId="{B952A73F-C1A4-4B23-BD2B-401B3225D0D1}" destId="{8EDA493B-8A70-4660-AF89-891D246CCD6B}" srcOrd="0" destOrd="0" presId="urn:microsoft.com/office/officeart/2005/8/layout/StepDownProcess"/>
    <dgm:cxn modelId="{ADBB47FF-A12E-48A1-BAC0-D0285C185C5B}" type="presParOf" srcId="{B952A73F-C1A4-4B23-BD2B-401B3225D0D1}" destId="{0DBD8136-E225-40E4-B4B1-7BDA347D7D55}"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C33E57-8814-4CF8-B113-C9FCD11BBFF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zh-TW" altLang="en-US"/>
        </a:p>
      </dgm:t>
    </dgm:pt>
    <dgm:pt modelId="{4CEE8F59-5068-478D-ADB0-B7656B25AD41}">
      <dgm:prSet phldrT="[文字]"/>
      <dgm:spPr/>
      <dgm:t>
        <a:bodyPr/>
        <a:lstStyle/>
        <a:p>
          <a:r>
            <a:rPr lang="zh-TW" altLang="en-US" dirty="0">
              <a:solidFill>
                <a:srgbClr val="FFC000"/>
              </a:solidFill>
            </a:rPr>
            <a:t>預防</a:t>
          </a:r>
        </a:p>
      </dgm:t>
    </dgm:pt>
    <dgm:pt modelId="{CF3133B0-8B56-47A9-BE86-B106412DACD3}" type="parTrans" cxnId="{7D1B95D2-BD42-4E3A-BF3B-66C8B14BCF1A}">
      <dgm:prSet/>
      <dgm:spPr/>
      <dgm:t>
        <a:bodyPr/>
        <a:lstStyle/>
        <a:p>
          <a:endParaRPr lang="zh-TW" altLang="en-US"/>
        </a:p>
      </dgm:t>
    </dgm:pt>
    <dgm:pt modelId="{915AD95F-F76C-4A82-BD9C-55D01ACBBE83}" type="sibTrans" cxnId="{7D1B95D2-BD42-4E3A-BF3B-66C8B14BCF1A}">
      <dgm:prSet/>
      <dgm:spPr/>
      <dgm:t>
        <a:bodyPr/>
        <a:lstStyle/>
        <a:p>
          <a:endParaRPr lang="zh-TW" altLang="en-US"/>
        </a:p>
      </dgm:t>
    </dgm:pt>
    <dgm:pt modelId="{7B7BF461-7339-4352-8B83-0AD1DA3DCB8C}">
      <dgm:prSet phldrT="[文字]"/>
      <dgm:spPr/>
      <dgm:t>
        <a:bodyPr/>
        <a:lstStyle/>
        <a:p>
          <a:r>
            <a:rPr lang="zh-TW" altLang="en-US" dirty="0"/>
            <a:t>偵查</a:t>
          </a:r>
        </a:p>
      </dgm:t>
    </dgm:pt>
    <dgm:pt modelId="{DFDD3543-29AC-4EFD-BF0E-542B7083E8D3}" type="parTrans" cxnId="{0F065B45-5635-4BD7-8D4F-71D0824A1F5F}">
      <dgm:prSet/>
      <dgm:spPr/>
      <dgm:t>
        <a:bodyPr/>
        <a:lstStyle/>
        <a:p>
          <a:endParaRPr lang="zh-TW" altLang="en-US"/>
        </a:p>
      </dgm:t>
    </dgm:pt>
    <dgm:pt modelId="{C082BF8C-DBF0-4143-BFA9-C74A721C7072}" type="sibTrans" cxnId="{0F065B45-5635-4BD7-8D4F-71D0824A1F5F}">
      <dgm:prSet/>
      <dgm:spPr/>
      <dgm:t>
        <a:bodyPr/>
        <a:lstStyle/>
        <a:p>
          <a:endParaRPr lang="zh-TW" altLang="en-US"/>
        </a:p>
      </dgm:t>
    </dgm:pt>
    <dgm:pt modelId="{9462BF99-9BB0-4507-9E5B-6135EF162205}">
      <dgm:prSet phldrT="[文字]"/>
      <dgm:spPr/>
      <dgm:t>
        <a:bodyPr/>
        <a:lstStyle/>
        <a:p>
          <a:r>
            <a:rPr lang="zh-TW" altLang="en-US" dirty="0"/>
            <a:t>審判</a:t>
          </a:r>
        </a:p>
      </dgm:t>
    </dgm:pt>
    <dgm:pt modelId="{CF9A694B-26CD-42F6-A742-0EC8467BFF18}" type="parTrans" cxnId="{A842286C-63FE-4640-BE75-0C7210A0DEF1}">
      <dgm:prSet/>
      <dgm:spPr/>
      <dgm:t>
        <a:bodyPr/>
        <a:lstStyle/>
        <a:p>
          <a:endParaRPr lang="zh-TW" altLang="en-US"/>
        </a:p>
      </dgm:t>
    </dgm:pt>
    <dgm:pt modelId="{5682A7A4-4CE4-4E9A-A692-2D6ED30B8E4F}" type="sibTrans" cxnId="{A842286C-63FE-4640-BE75-0C7210A0DEF1}">
      <dgm:prSet/>
      <dgm:spPr/>
      <dgm:t>
        <a:bodyPr/>
        <a:lstStyle/>
        <a:p>
          <a:endParaRPr lang="zh-TW" altLang="en-US"/>
        </a:p>
      </dgm:t>
    </dgm:pt>
    <dgm:pt modelId="{AC15412B-7CBC-487D-B4F5-5B957020F27A}">
      <dgm:prSet phldrT="[文字]"/>
      <dgm:spPr/>
      <dgm:t>
        <a:bodyPr/>
        <a:lstStyle/>
        <a:p>
          <a:r>
            <a:rPr lang="zh-TW" altLang="en-US" dirty="0"/>
            <a:t>執行</a:t>
          </a:r>
        </a:p>
      </dgm:t>
    </dgm:pt>
    <dgm:pt modelId="{940CCC75-C174-469B-ACC2-552D18F9C876}" type="parTrans" cxnId="{F22C3FD0-6BCC-40DB-9DBA-9B23C4A33748}">
      <dgm:prSet/>
      <dgm:spPr/>
      <dgm:t>
        <a:bodyPr/>
        <a:lstStyle/>
        <a:p>
          <a:endParaRPr lang="zh-TW" altLang="en-US"/>
        </a:p>
      </dgm:t>
    </dgm:pt>
    <dgm:pt modelId="{799A48DE-9C3B-44BE-B0B7-058C57D05530}" type="sibTrans" cxnId="{F22C3FD0-6BCC-40DB-9DBA-9B23C4A33748}">
      <dgm:prSet/>
      <dgm:spPr/>
      <dgm:t>
        <a:bodyPr/>
        <a:lstStyle/>
        <a:p>
          <a:endParaRPr lang="zh-TW" altLang="en-US"/>
        </a:p>
      </dgm:t>
    </dgm:pt>
    <dgm:pt modelId="{1542514C-C418-4A61-A14C-A2D37A44C01A}">
      <dgm:prSet phldrT="[文字]"/>
      <dgm:spPr/>
      <dgm:t>
        <a:bodyPr/>
        <a:lstStyle/>
        <a:p>
          <a:r>
            <a:rPr lang="zh-TW" altLang="en-US" dirty="0">
              <a:solidFill>
                <a:srgbClr val="FFC000"/>
              </a:solidFill>
            </a:rPr>
            <a:t>保護</a:t>
          </a:r>
        </a:p>
      </dgm:t>
    </dgm:pt>
    <dgm:pt modelId="{A57FDF1A-C6DE-4BF2-8769-2E761D2E91A1}" type="parTrans" cxnId="{44F00B15-6640-4ED7-A18F-5B9E809BDC5B}">
      <dgm:prSet/>
      <dgm:spPr/>
      <dgm:t>
        <a:bodyPr/>
        <a:lstStyle/>
        <a:p>
          <a:endParaRPr lang="zh-TW" altLang="en-US"/>
        </a:p>
      </dgm:t>
    </dgm:pt>
    <dgm:pt modelId="{65CFD656-B923-40AB-95D2-D0F8E95A58F7}" type="sibTrans" cxnId="{44F00B15-6640-4ED7-A18F-5B9E809BDC5B}">
      <dgm:prSet/>
      <dgm:spPr/>
      <dgm:t>
        <a:bodyPr/>
        <a:lstStyle/>
        <a:p>
          <a:endParaRPr lang="zh-TW" altLang="en-US"/>
        </a:p>
      </dgm:t>
    </dgm:pt>
    <dgm:pt modelId="{648A8F99-9FC0-473D-BBA8-02D3A5223AD6}" type="pres">
      <dgm:prSet presAssocID="{07C33E57-8814-4CF8-B113-C9FCD11BBFF4}" presName="cycle" presStyleCnt="0">
        <dgm:presLayoutVars>
          <dgm:dir/>
          <dgm:resizeHandles val="exact"/>
        </dgm:presLayoutVars>
      </dgm:prSet>
      <dgm:spPr/>
      <dgm:t>
        <a:bodyPr/>
        <a:lstStyle/>
        <a:p>
          <a:endParaRPr lang="zh-TW" altLang="en-US"/>
        </a:p>
      </dgm:t>
    </dgm:pt>
    <dgm:pt modelId="{C4DF7A35-02BD-4B09-BEAC-88B485E4BF70}" type="pres">
      <dgm:prSet presAssocID="{4CEE8F59-5068-478D-ADB0-B7656B25AD41}" presName="node" presStyleLbl="node1" presStyleIdx="0" presStyleCnt="5">
        <dgm:presLayoutVars>
          <dgm:bulletEnabled val="1"/>
        </dgm:presLayoutVars>
      </dgm:prSet>
      <dgm:spPr/>
      <dgm:t>
        <a:bodyPr/>
        <a:lstStyle/>
        <a:p>
          <a:endParaRPr lang="zh-TW" altLang="en-US"/>
        </a:p>
      </dgm:t>
    </dgm:pt>
    <dgm:pt modelId="{A4E06E56-1F40-497A-AE0A-D87E75957579}" type="pres">
      <dgm:prSet presAssocID="{915AD95F-F76C-4A82-BD9C-55D01ACBBE83}" presName="sibTrans" presStyleLbl="sibTrans2D1" presStyleIdx="0" presStyleCnt="5"/>
      <dgm:spPr/>
      <dgm:t>
        <a:bodyPr/>
        <a:lstStyle/>
        <a:p>
          <a:endParaRPr lang="zh-TW" altLang="en-US"/>
        </a:p>
      </dgm:t>
    </dgm:pt>
    <dgm:pt modelId="{8AF29C72-3596-49B2-B013-F24A9F4CA25E}" type="pres">
      <dgm:prSet presAssocID="{915AD95F-F76C-4A82-BD9C-55D01ACBBE83}" presName="connectorText" presStyleLbl="sibTrans2D1" presStyleIdx="0" presStyleCnt="5"/>
      <dgm:spPr/>
      <dgm:t>
        <a:bodyPr/>
        <a:lstStyle/>
        <a:p>
          <a:endParaRPr lang="zh-TW" altLang="en-US"/>
        </a:p>
      </dgm:t>
    </dgm:pt>
    <dgm:pt modelId="{C36C1C41-00CC-4061-929D-8218299B643D}" type="pres">
      <dgm:prSet presAssocID="{7B7BF461-7339-4352-8B83-0AD1DA3DCB8C}" presName="node" presStyleLbl="node1" presStyleIdx="1" presStyleCnt="5">
        <dgm:presLayoutVars>
          <dgm:bulletEnabled val="1"/>
        </dgm:presLayoutVars>
      </dgm:prSet>
      <dgm:spPr/>
      <dgm:t>
        <a:bodyPr/>
        <a:lstStyle/>
        <a:p>
          <a:endParaRPr lang="zh-TW" altLang="en-US"/>
        </a:p>
      </dgm:t>
    </dgm:pt>
    <dgm:pt modelId="{40ADCA8C-1D76-49A7-8849-AD05683027BB}" type="pres">
      <dgm:prSet presAssocID="{C082BF8C-DBF0-4143-BFA9-C74A721C7072}" presName="sibTrans" presStyleLbl="sibTrans2D1" presStyleIdx="1" presStyleCnt="5"/>
      <dgm:spPr/>
      <dgm:t>
        <a:bodyPr/>
        <a:lstStyle/>
        <a:p>
          <a:endParaRPr lang="zh-TW" altLang="en-US"/>
        </a:p>
      </dgm:t>
    </dgm:pt>
    <dgm:pt modelId="{F775935C-647B-46CC-88AB-97CA5789E99C}" type="pres">
      <dgm:prSet presAssocID="{C082BF8C-DBF0-4143-BFA9-C74A721C7072}" presName="connectorText" presStyleLbl="sibTrans2D1" presStyleIdx="1" presStyleCnt="5"/>
      <dgm:spPr/>
      <dgm:t>
        <a:bodyPr/>
        <a:lstStyle/>
        <a:p>
          <a:endParaRPr lang="zh-TW" altLang="en-US"/>
        </a:p>
      </dgm:t>
    </dgm:pt>
    <dgm:pt modelId="{DA021E88-CF22-45FA-A365-733E9D6EB5B2}" type="pres">
      <dgm:prSet presAssocID="{9462BF99-9BB0-4507-9E5B-6135EF162205}" presName="node" presStyleLbl="node1" presStyleIdx="2" presStyleCnt="5">
        <dgm:presLayoutVars>
          <dgm:bulletEnabled val="1"/>
        </dgm:presLayoutVars>
      </dgm:prSet>
      <dgm:spPr/>
      <dgm:t>
        <a:bodyPr/>
        <a:lstStyle/>
        <a:p>
          <a:endParaRPr lang="zh-TW" altLang="en-US"/>
        </a:p>
      </dgm:t>
    </dgm:pt>
    <dgm:pt modelId="{F8568D46-153F-41F3-B33D-2BAFD47E193D}" type="pres">
      <dgm:prSet presAssocID="{5682A7A4-4CE4-4E9A-A692-2D6ED30B8E4F}" presName="sibTrans" presStyleLbl="sibTrans2D1" presStyleIdx="2" presStyleCnt="5"/>
      <dgm:spPr/>
      <dgm:t>
        <a:bodyPr/>
        <a:lstStyle/>
        <a:p>
          <a:endParaRPr lang="zh-TW" altLang="en-US"/>
        </a:p>
      </dgm:t>
    </dgm:pt>
    <dgm:pt modelId="{D607749C-9579-43AA-96E9-98F601A0622A}" type="pres">
      <dgm:prSet presAssocID="{5682A7A4-4CE4-4E9A-A692-2D6ED30B8E4F}" presName="connectorText" presStyleLbl="sibTrans2D1" presStyleIdx="2" presStyleCnt="5"/>
      <dgm:spPr/>
      <dgm:t>
        <a:bodyPr/>
        <a:lstStyle/>
        <a:p>
          <a:endParaRPr lang="zh-TW" altLang="en-US"/>
        </a:p>
      </dgm:t>
    </dgm:pt>
    <dgm:pt modelId="{52A227B1-B411-43C7-BB72-108BE841E19C}" type="pres">
      <dgm:prSet presAssocID="{AC15412B-7CBC-487D-B4F5-5B957020F27A}" presName="node" presStyleLbl="node1" presStyleIdx="3" presStyleCnt="5">
        <dgm:presLayoutVars>
          <dgm:bulletEnabled val="1"/>
        </dgm:presLayoutVars>
      </dgm:prSet>
      <dgm:spPr/>
      <dgm:t>
        <a:bodyPr/>
        <a:lstStyle/>
        <a:p>
          <a:endParaRPr lang="zh-TW" altLang="en-US"/>
        </a:p>
      </dgm:t>
    </dgm:pt>
    <dgm:pt modelId="{94F6320E-F097-4623-B918-937B903459FE}" type="pres">
      <dgm:prSet presAssocID="{799A48DE-9C3B-44BE-B0B7-058C57D05530}" presName="sibTrans" presStyleLbl="sibTrans2D1" presStyleIdx="3" presStyleCnt="5"/>
      <dgm:spPr/>
      <dgm:t>
        <a:bodyPr/>
        <a:lstStyle/>
        <a:p>
          <a:endParaRPr lang="zh-TW" altLang="en-US"/>
        </a:p>
      </dgm:t>
    </dgm:pt>
    <dgm:pt modelId="{45188378-BB11-4DCC-96AA-312A23A1054A}" type="pres">
      <dgm:prSet presAssocID="{799A48DE-9C3B-44BE-B0B7-058C57D05530}" presName="connectorText" presStyleLbl="sibTrans2D1" presStyleIdx="3" presStyleCnt="5"/>
      <dgm:spPr/>
      <dgm:t>
        <a:bodyPr/>
        <a:lstStyle/>
        <a:p>
          <a:endParaRPr lang="zh-TW" altLang="en-US"/>
        </a:p>
      </dgm:t>
    </dgm:pt>
    <dgm:pt modelId="{8A467155-3B18-48AB-9480-6BD2BE93A169}" type="pres">
      <dgm:prSet presAssocID="{1542514C-C418-4A61-A14C-A2D37A44C01A}" presName="node" presStyleLbl="node1" presStyleIdx="4" presStyleCnt="5">
        <dgm:presLayoutVars>
          <dgm:bulletEnabled val="1"/>
        </dgm:presLayoutVars>
      </dgm:prSet>
      <dgm:spPr/>
      <dgm:t>
        <a:bodyPr/>
        <a:lstStyle/>
        <a:p>
          <a:endParaRPr lang="zh-TW" altLang="en-US"/>
        </a:p>
      </dgm:t>
    </dgm:pt>
    <dgm:pt modelId="{4B9F41CB-FDEA-435A-BD45-C0D1537CF542}" type="pres">
      <dgm:prSet presAssocID="{65CFD656-B923-40AB-95D2-D0F8E95A58F7}" presName="sibTrans" presStyleLbl="sibTrans2D1" presStyleIdx="4" presStyleCnt="5"/>
      <dgm:spPr/>
      <dgm:t>
        <a:bodyPr/>
        <a:lstStyle/>
        <a:p>
          <a:endParaRPr lang="zh-TW" altLang="en-US"/>
        </a:p>
      </dgm:t>
    </dgm:pt>
    <dgm:pt modelId="{A6CE5E58-BC48-481F-8606-0C134D4E2586}" type="pres">
      <dgm:prSet presAssocID="{65CFD656-B923-40AB-95D2-D0F8E95A58F7}" presName="connectorText" presStyleLbl="sibTrans2D1" presStyleIdx="4" presStyleCnt="5"/>
      <dgm:spPr/>
      <dgm:t>
        <a:bodyPr/>
        <a:lstStyle/>
        <a:p>
          <a:endParaRPr lang="zh-TW" altLang="en-US"/>
        </a:p>
      </dgm:t>
    </dgm:pt>
  </dgm:ptLst>
  <dgm:cxnLst>
    <dgm:cxn modelId="{939C0A95-1D91-4BE5-9222-BBA94FF655EF}" type="presOf" srcId="{C082BF8C-DBF0-4143-BFA9-C74A721C7072}" destId="{F775935C-647B-46CC-88AB-97CA5789E99C}" srcOrd="1" destOrd="0" presId="urn:microsoft.com/office/officeart/2005/8/layout/cycle2"/>
    <dgm:cxn modelId="{35E6B950-63D8-46F9-9225-5506B514F164}" type="presOf" srcId="{915AD95F-F76C-4A82-BD9C-55D01ACBBE83}" destId="{A4E06E56-1F40-497A-AE0A-D87E75957579}" srcOrd="0" destOrd="0" presId="urn:microsoft.com/office/officeart/2005/8/layout/cycle2"/>
    <dgm:cxn modelId="{A9C3D454-1600-4CB8-9E67-8CDC2F7767B0}" type="presOf" srcId="{4CEE8F59-5068-478D-ADB0-B7656B25AD41}" destId="{C4DF7A35-02BD-4B09-BEAC-88B485E4BF70}" srcOrd="0" destOrd="0" presId="urn:microsoft.com/office/officeart/2005/8/layout/cycle2"/>
    <dgm:cxn modelId="{81F4E779-A357-4592-B138-65B8CAC0BCCF}" type="presOf" srcId="{5682A7A4-4CE4-4E9A-A692-2D6ED30B8E4F}" destId="{F8568D46-153F-41F3-B33D-2BAFD47E193D}" srcOrd="0" destOrd="0" presId="urn:microsoft.com/office/officeart/2005/8/layout/cycle2"/>
    <dgm:cxn modelId="{D43374E4-3AA5-42F4-9B69-594F76847E30}" type="presOf" srcId="{AC15412B-7CBC-487D-B4F5-5B957020F27A}" destId="{52A227B1-B411-43C7-BB72-108BE841E19C}" srcOrd="0" destOrd="0" presId="urn:microsoft.com/office/officeart/2005/8/layout/cycle2"/>
    <dgm:cxn modelId="{C97834F3-436E-4DAB-BCF9-9FC15EC9D335}" type="presOf" srcId="{799A48DE-9C3B-44BE-B0B7-058C57D05530}" destId="{45188378-BB11-4DCC-96AA-312A23A1054A}" srcOrd="1" destOrd="0" presId="urn:microsoft.com/office/officeart/2005/8/layout/cycle2"/>
    <dgm:cxn modelId="{04B91F15-2F0F-4601-8167-9A295B832CC0}" type="presOf" srcId="{915AD95F-F76C-4A82-BD9C-55D01ACBBE83}" destId="{8AF29C72-3596-49B2-B013-F24A9F4CA25E}" srcOrd="1" destOrd="0" presId="urn:microsoft.com/office/officeart/2005/8/layout/cycle2"/>
    <dgm:cxn modelId="{0F065B45-5635-4BD7-8D4F-71D0824A1F5F}" srcId="{07C33E57-8814-4CF8-B113-C9FCD11BBFF4}" destId="{7B7BF461-7339-4352-8B83-0AD1DA3DCB8C}" srcOrd="1" destOrd="0" parTransId="{DFDD3543-29AC-4EFD-BF0E-542B7083E8D3}" sibTransId="{C082BF8C-DBF0-4143-BFA9-C74A721C7072}"/>
    <dgm:cxn modelId="{44F00B15-6640-4ED7-A18F-5B9E809BDC5B}" srcId="{07C33E57-8814-4CF8-B113-C9FCD11BBFF4}" destId="{1542514C-C418-4A61-A14C-A2D37A44C01A}" srcOrd="4" destOrd="0" parTransId="{A57FDF1A-C6DE-4BF2-8769-2E761D2E91A1}" sibTransId="{65CFD656-B923-40AB-95D2-D0F8E95A58F7}"/>
    <dgm:cxn modelId="{D736BA5E-ED3F-4D3B-A61B-8536E382F98D}" type="presOf" srcId="{65CFD656-B923-40AB-95D2-D0F8E95A58F7}" destId="{4B9F41CB-FDEA-435A-BD45-C0D1537CF542}" srcOrd="0" destOrd="0" presId="urn:microsoft.com/office/officeart/2005/8/layout/cycle2"/>
    <dgm:cxn modelId="{0728763B-158C-459A-8A08-45C8EA1C6A0B}" type="presOf" srcId="{07C33E57-8814-4CF8-B113-C9FCD11BBFF4}" destId="{648A8F99-9FC0-473D-BBA8-02D3A5223AD6}" srcOrd="0" destOrd="0" presId="urn:microsoft.com/office/officeart/2005/8/layout/cycle2"/>
    <dgm:cxn modelId="{50B26AEC-D0C5-4CC3-91FF-DBEE3DE3689E}" type="presOf" srcId="{7B7BF461-7339-4352-8B83-0AD1DA3DCB8C}" destId="{C36C1C41-00CC-4061-929D-8218299B643D}" srcOrd="0" destOrd="0" presId="urn:microsoft.com/office/officeart/2005/8/layout/cycle2"/>
    <dgm:cxn modelId="{AA7A124F-66D8-4950-B261-F6CAF0C4726D}" type="presOf" srcId="{9462BF99-9BB0-4507-9E5B-6135EF162205}" destId="{DA021E88-CF22-45FA-A365-733E9D6EB5B2}" srcOrd="0" destOrd="0" presId="urn:microsoft.com/office/officeart/2005/8/layout/cycle2"/>
    <dgm:cxn modelId="{7D1B95D2-BD42-4E3A-BF3B-66C8B14BCF1A}" srcId="{07C33E57-8814-4CF8-B113-C9FCD11BBFF4}" destId="{4CEE8F59-5068-478D-ADB0-B7656B25AD41}" srcOrd="0" destOrd="0" parTransId="{CF3133B0-8B56-47A9-BE86-B106412DACD3}" sibTransId="{915AD95F-F76C-4A82-BD9C-55D01ACBBE83}"/>
    <dgm:cxn modelId="{2B961A86-53FF-4E15-A48A-A48A338A53C8}" type="presOf" srcId="{5682A7A4-4CE4-4E9A-A692-2D6ED30B8E4F}" destId="{D607749C-9579-43AA-96E9-98F601A0622A}" srcOrd="1" destOrd="0" presId="urn:microsoft.com/office/officeart/2005/8/layout/cycle2"/>
    <dgm:cxn modelId="{A842286C-63FE-4640-BE75-0C7210A0DEF1}" srcId="{07C33E57-8814-4CF8-B113-C9FCD11BBFF4}" destId="{9462BF99-9BB0-4507-9E5B-6135EF162205}" srcOrd="2" destOrd="0" parTransId="{CF9A694B-26CD-42F6-A742-0EC8467BFF18}" sibTransId="{5682A7A4-4CE4-4E9A-A692-2D6ED30B8E4F}"/>
    <dgm:cxn modelId="{FCCEDF77-1DCF-480D-9EB1-B29A49C344DF}" type="presOf" srcId="{65CFD656-B923-40AB-95D2-D0F8E95A58F7}" destId="{A6CE5E58-BC48-481F-8606-0C134D4E2586}" srcOrd="1" destOrd="0" presId="urn:microsoft.com/office/officeart/2005/8/layout/cycle2"/>
    <dgm:cxn modelId="{D78A498B-CFDC-4DA6-A3B3-11DC606D33E3}" type="presOf" srcId="{1542514C-C418-4A61-A14C-A2D37A44C01A}" destId="{8A467155-3B18-48AB-9480-6BD2BE93A169}" srcOrd="0" destOrd="0" presId="urn:microsoft.com/office/officeart/2005/8/layout/cycle2"/>
    <dgm:cxn modelId="{0AE10478-DEEA-4D37-AF41-70CD50E477D2}" type="presOf" srcId="{799A48DE-9C3B-44BE-B0B7-058C57D05530}" destId="{94F6320E-F097-4623-B918-937B903459FE}" srcOrd="0" destOrd="0" presId="urn:microsoft.com/office/officeart/2005/8/layout/cycle2"/>
    <dgm:cxn modelId="{1E7FAB8F-AFFA-4D87-8370-427356EAC524}" type="presOf" srcId="{C082BF8C-DBF0-4143-BFA9-C74A721C7072}" destId="{40ADCA8C-1D76-49A7-8849-AD05683027BB}" srcOrd="0" destOrd="0" presId="urn:microsoft.com/office/officeart/2005/8/layout/cycle2"/>
    <dgm:cxn modelId="{F22C3FD0-6BCC-40DB-9DBA-9B23C4A33748}" srcId="{07C33E57-8814-4CF8-B113-C9FCD11BBFF4}" destId="{AC15412B-7CBC-487D-B4F5-5B957020F27A}" srcOrd="3" destOrd="0" parTransId="{940CCC75-C174-469B-ACC2-552D18F9C876}" sibTransId="{799A48DE-9C3B-44BE-B0B7-058C57D05530}"/>
    <dgm:cxn modelId="{39E3CA6E-D0F0-4F69-A889-F5090E3F0A0E}" type="presParOf" srcId="{648A8F99-9FC0-473D-BBA8-02D3A5223AD6}" destId="{C4DF7A35-02BD-4B09-BEAC-88B485E4BF70}" srcOrd="0" destOrd="0" presId="urn:microsoft.com/office/officeart/2005/8/layout/cycle2"/>
    <dgm:cxn modelId="{61584403-15C1-44FA-A2DF-6236A56E683D}" type="presParOf" srcId="{648A8F99-9FC0-473D-BBA8-02D3A5223AD6}" destId="{A4E06E56-1F40-497A-AE0A-D87E75957579}" srcOrd="1" destOrd="0" presId="urn:microsoft.com/office/officeart/2005/8/layout/cycle2"/>
    <dgm:cxn modelId="{DAE2DB5E-1C8A-4D68-B160-56AC695DAD29}" type="presParOf" srcId="{A4E06E56-1F40-497A-AE0A-D87E75957579}" destId="{8AF29C72-3596-49B2-B013-F24A9F4CA25E}" srcOrd="0" destOrd="0" presId="urn:microsoft.com/office/officeart/2005/8/layout/cycle2"/>
    <dgm:cxn modelId="{A27D06CE-EA98-409F-9176-A7042CFEBD61}" type="presParOf" srcId="{648A8F99-9FC0-473D-BBA8-02D3A5223AD6}" destId="{C36C1C41-00CC-4061-929D-8218299B643D}" srcOrd="2" destOrd="0" presId="urn:microsoft.com/office/officeart/2005/8/layout/cycle2"/>
    <dgm:cxn modelId="{311473EF-7C42-4BD4-AC88-CA67DABCE8F8}" type="presParOf" srcId="{648A8F99-9FC0-473D-BBA8-02D3A5223AD6}" destId="{40ADCA8C-1D76-49A7-8849-AD05683027BB}" srcOrd="3" destOrd="0" presId="urn:microsoft.com/office/officeart/2005/8/layout/cycle2"/>
    <dgm:cxn modelId="{7954B379-347B-4119-9DE2-3FB0DF41023F}" type="presParOf" srcId="{40ADCA8C-1D76-49A7-8849-AD05683027BB}" destId="{F775935C-647B-46CC-88AB-97CA5789E99C}" srcOrd="0" destOrd="0" presId="urn:microsoft.com/office/officeart/2005/8/layout/cycle2"/>
    <dgm:cxn modelId="{1C7B7E70-F426-46C4-A189-B0534D8796D8}" type="presParOf" srcId="{648A8F99-9FC0-473D-BBA8-02D3A5223AD6}" destId="{DA021E88-CF22-45FA-A365-733E9D6EB5B2}" srcOrd="4" destOrd="0" presId="urn:microsoft.com/office/officeart/2005/8/layout/cycle2"/>
    <dgm:cxn modelId="{8DBB8624-750F-4972-9BAA-F7EB2E92EE95}" type="presParOf" srcId="{648A8F99-9FC0-473D-BBA8-02D3A5223AD6}" destId="{F8568D46-153F-41F3-B33D-2BAFD47E193D}" srcOrd="5" destOrd="0" presId="urn:microsoft.com/office/officeart/2005/8/layout/cycle2"/>
    <dgm:cxn modelId="{D8CD439F-D749-4EAB-9D70-7465959511B2}" type="presParOf" srcId="{F8568D46-153F-41F3-B33D-2BAFD47E193D}" destId="{D607749C-9579-43AA-96E9-98F601A0622A}" srcOrd="0" destOrd="0" presId="urn:microsoft.com/office/officeart/2005/8/layout/cycle2"/>
    <dgm:cxn modelId="{84506B18-05AE-416A-A2FC-D22E1A8A6A5C}" type="presParOf" srcId="{648A8F99-9FC0-473D-BBA8-02D3A5223AD6}" destId="{52A227B1-B411-43C7-BB72-108BE841E19C}" srcOrd="6" destOrd="0" presId="urn:microsoft.com/office/officeart/2005/8/layout/cycle2"/>
    <dgm:cxn modelId="{B5840513-492F-4815-A29B-7924106363C7}" type="presParOf" srcId="{648A8F99-9FC0-473D-BBA8-02D3A5223AD6}" destId="{94F6320E-F097-4623-B918-937B903459FE}" srcOrd="7" destOrd="0" presId="urn:microsoft.com/office/officeart/2005/8/layout/cycle2"/>
    <dgm:cxn modelId="{1DC0403F-ECE6-49C9-889A-81191097DE4D}" type="presParOf" srcId="{94F6320E-F097-4623-B918-937B903459FE}" destId="{45188378-BB11-4DCC-96AA-312A23A1054A}" srcOrd="0" destOrd="0" presId="urn:microsoft.com/office/officeart/2005/8/layout/cycle2"/>
    <dgm:cxn modelId="{2769B257-E729-4F48-B38A-068B217D71DE}" type="presParOf" srcId="{648A8F99-9FC0-473D-BBA8-02D3A5223AD6}" destId="{8A467155-3B18-48AB-9480-6BD2BE93A169}" srcOrd="8" destOrd="0" presId="urn:microsoft.com/office/officeart/2005/8/layout/cycle2"/>
    <dgm:cxn modelId="{D9EC67A7-1024-42C1-BCAB-899BDAE2932E}" type="presParOf" srcId="{648A8F99-9FC0-473D-BBA8-02D3A5223AD6}" destId="{4B9F41CB-FDEA-435A-BD45-C0D1537CF542}" srcOrd="9" destOrd="0" presId="urn:microsoft.com/office/officeart/2005/8/layout/cycle2"/>
    <dgm:cxn modelId="{35DDD5CC-9D19-4439-A6D8-1AC2E533FB46}" type="presParOf" srcId="{4B9F41CB-FDEA-435A-BD45-C0D1537CF542}" destId="{A6CE5E58-BC48-481F-8606-0C134D4E2586}"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F4AF3-FAB8-444C-81AB-52C89640E279}">
      <dsp:nvSpPr>
        <dsp:cNvPr id="0" name=""/>
        <dsp:cNvSpPr/>
      </dsp:nvSpPr>
      <dsp:spPr>
        <a:xfrm>
          <a:off x="0" y="-97640"/>
          <a:ext cx="9620518" cy="1763031"/>
        </a:xfrm>
        <a:prstGeom prst="roundRect">
          <a:avLst>
            <a:gd name="adj" fmla="val 10000"/>
          </a:avLst>
        </a:prstGeom>
        <a:solidFill>
          <a:schemeClr val="bg1">
            <a:lumMod val="65000"/>
            <a:alpha val="90000"/>
          </a:schemeClr>
        </a:solidFill>
        <a:ln w="635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43EB61A-2E04-409F-8F87-79F190ED3CE0}">
      <dsp:nvSpPr>
        <dsp:cNvPr id="0" name=""/>
        <dsp:cNvSpPr/>
      </dsp:nvSpPr>
      <dsp:spPr>
        <a:xfrm>
          <a:off x="291706" y="285281"/>
          <a:ext cx="1673537" cy="1104065"/>
        </a:xfrm>
        <a:prstGeom prst="roundRect">
          <a:avLst>
            <a:gd name="adj" fmla="val 10000"/>
          </a:avLst>
        </a:prstGeom>
        <a:blipFill dpi="0" rotWithShape="0">
          <a:blip xmlns:r="http://schemas.openxmlformats.org/officeDocument/2006/relationships" r:embed="rId1"/>
          <a:srcRect/>
          <a:tile tx="0" ty="0" sx="40000" sy="40000" flip="none" algn="ctr"/>
        </a:blip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2572025E-E8B8-4F94-94D0-DC22D7F762FB}">
      <dsp:nvSpPr>
        <dsp:cNvPr id="0" name=""/>
        <dsp:cNvSpPr/>
      </dsp:nvSpPr>
      <dsp:spPr>
        <a:xfrm rot="10800000">
          <a:off x="291706" y="1581698"/>
          <a:ext cx="1673537" cy="1344586"/>
        </a:xfrm>
        <a:prstGeom prst="round2SameRect">
          <a:avLst>
            <a:gd name="adj1" fmla="val 10500"/>
            <a:gd name="adj2" fmla="val 0"/>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99136" numCol="1" spcCol="1270" anchor="t" anchorCtr="0">
          <a:noAutofit/>
        </a:bodyPr>
        <a:lstStyle/>
        <a:p>
          <a:pPr lvl="0" algn="l" defTabSz="1244600">
            <a:lnSpc>
              <a:spcPct val="90000"/>
            </a:lnSpc>
            <a:spcBef>
              <a:spcPct val="0"/>
            </a:spcBef>
            <a:spcAft>
              <a:spcPct val="35000"/>
            </a:spcAft>
          </a:pPr>
          <a:r>
            <a:rPr lang="zh-TW" altLang="en-US" sz="2800" kern="1200" dirty="0">
              <a:latin typeface="Microsoft JhengHei" pitchFamily="34" charset="-120"/>
              <a:ea typeface="Microsoft JhengHei" pitchFamily="34" charset="-120"/>
            </a:rPr>
            <a:t>個人適應</a:t>
          </a:r>
          <a:endParaRPr lang="en-US" sz="2800" kern="1200" dirty="0">
            <a:latin typeface="Microsoft JhengHei" pitchFamily="34" charset="-120"/>
            <a:ea typeface="Microsoft JhengHei" pitchFamily="34" charset="-120"/>
          </a:endParaRPr>
        </a:p>
      </dsp:txBody>
      <dsp:txXfrm rot="10800000">
        <a:off x="333057" y="1581698"/>
        <a:ext cx="1590835" cy="1303235"/>
      </dsp:txXfrm>
    </dsp:sp>
    <dsp:sp modelId="{BF646D7A-C7D0-4489-A68F-61F32B7DB0C6}">
      <dsp:nvSpPr>
        <dsp:cNvPr id="0" name=""/>
        <dsp:cNvSpPr/>
      </dsp:nvSpPr>
      <dsp:spPr>
        <a:xfrm>
          <a:off x="2132598" y="282061"/>
          <a:ext cx="1673537" cy="1106524"/>
        </a:xfrm>
        <a:prstGeom prst="roundRect">
          <a:avLst>
            <a:gd name="adj" fmla="val 10000"/>
          </a:avLst>
        </a:prstGeom>
        <a:blipFill dpi="0" rotWithShape="0">
          <a:blip xmlns:r="http://schemas.openxmlformats.org/officeDocument/2006/relationships" r:embed="rId2"/>
          <a:srcRect/>
          <a:tile tx="0" ty="0" sx="30000" sy="30000" flip="none" algn="ctr"/>
        </a:blip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E4B0666F-2CF1-4C21-A251-46E6EBFF7C1D}">
      <dsp:nvSpPr>
        <dsp:cNvPr id="0" name=""/>
        <dsp:cNvSpPr/>
      </dsp:nvSpPr>
      <dsp:spPr>
        <a:xfrm rot="10800000">
          <a:off x="2132598" y="1575725"/>
          <a:ext cx="1673537" cy="1352549"/>
        </a:xfrm>
        <a:prstGeom prst="round2SameRect">
          <a:avLst>
            <a:gd name="adj1" fmla="val 10500"/>
            <a:gd name="adj2" fmla="val 0"/>
          </a:avLst>
        </a:prstGeom>
        <a:gradFill rotWithShape="0">
          <a:gsLst>
            <a:gs pos="0">
              <a:schemeClr val="accent2">
                <a:hueOff val="1774022"/>
                <a:satOff val="658"/>
                <a:lumOff val="-1912"/>
                <a:alphaOff val="0"/>
                <a:shade val="100000"/>
                <a:satMod val="137000"/>
              </a:schemeClr>
            </a:gs>
            <a:gs pos="71000">
              <a:schemeClr val="accent2">
                <a:hueOff val="1774022"/>
                <a:satOff val="658"/>
                <a:lumOff val="-1912"/>
                <a:alphaOff val="0"/>
                <a:shade val="98000"/>
                <a:satMod val="137000"/>
              </a:schemeClr>
            </a:gs>
            <a:gs pos="100000">
              <a:schemeClr val="accent2">
                <a:hueOff val="1774022"/>
                <a:satOff val="658"/>
                <a:lumOff val="-1912"/>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99136" numCol="1" spcCol="1270" anchor="t" anchorCtr="0">
          <a:noAutofit/>
        </a:bodyPr>
        <a:lstStyle/>
        <a:p>
          <a:pPr lvl="0" algn="l" defTabSz="1244600">
            <a:lnSpc>
              <a:spcPct val="90000"/>
            </a:lnSpc>
            <a:spcBef>
              <a:spcPct val="0"/>
            </a:spcBef>
            <a:spcAft>
              <a:spcPct val="35000"/>
            </a:spcAft>
          </a:pPr>
          <a:r>
            <a:rPr lang="zh-TW" altLang="en-US" sz="2800" kern="1200" dirty="0">
              <a:latin typeface="Microsoft JhengHei" pitchFamily="34" charset="-120"/>
              <a:ea typeface="Microsoft JhengHei" pitchFamily="34" charset="-120"/>
            </a:rPr>
            <a:t>家庭適應</a:t>
          </a:r>
          <a:endParaRPr lang="en-US" sz="2800" kern="1200" dirty="0">
            <a:latin typeface="Microsoft JhengHei" pitchFamily="34" charset="-120"/>
            <a:ea typeface="Microsoft JhengHei" pitchFamily="34" charset="-120"/>
          </a:endParaRPr>
        </a:p>
      </dsp:txBody>
      <dsp:txXfrm rot="10800000">
        <a:off x="2174194" y="1575725"/>
        <a:ext cx="1590345" cy="1310953"/>
      </dsp:txXfrm>
    </dsp:sp>
    <dsp:sp modelId="{41BC1ABA-1F87-4B1E-94EC-41724CD12655}">
      <dsp:nvSpPr>
        <dsp:cNvPr id="0" name=""/>
        <dsp:cNvSpPr/>
      </dsp:nvSpPr>
      <dsp:spPr>
        <a:xfrm>
          <a:off x="3973490" y="270002"/>
          <a:ext cx="1673537" cy="1126786"/>
        </a:xfrm>
        <a:prstGeom prst="roundRect">
          <a:avLst>
            <a:gd name="adj" fmla="val 10000"/>
          </a:avLst>
        </a:prstGeom>
        <a:blipFill dpi="0" rotWithShape="0">
          <a:blip xmlns:r="http://schemas.openxmlformats.org/officeDocument/2006/relationships" r:embed="rId3"/>
          <a:srcRect/>
          <a:tile tx="222250" ty="-762000" sx="40000" sy="40000" flip="none" algn="ctr"/>
        </a:blip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5284ED54-4761-44DA-8086-D5FD397A1C95}">
      <dsp:nvSpPr>
        <dsp:cNvPr id="0" name=""/>
        <dsp:cNvSpPr/>
      </dsp:nvSpPr>
      <dsp:spPr>
        <a:xfrm rot="10800000">
          <a:off x="3973490" y="1569940"/>
          <a:ext cx="1673537" cy="1360263"/>
        </a:xfrm>
        <a:prstGeom prst="round2SameRect">
          <a:avLst>
            <a:gd name="adj1" fmla="val 10500"/>
            <a:gd name="adj2" fmla="val 0"/>
          </a:avLst>
        </a:prstGeom>
        <a:gradFill rotWithShape="0">
          <a:gsLst>
            <a:gs pos="0">
              <a:schemeClr val="accent2">
                <a:hueOff val="3548044"/>
                <a:satOff val="1316"/>
                <a:lumOff val="-3824"/>
                <a:alphaOff val="0"/>
                <a:shade val="100000"/>
                <a:satMod val="137000"/>
              </a:schemeClr>
            </a:gs>
            <a:gs pos="71000">
              <a:schemeClr val="accent2">
                <a:hueOff val="3548044"/>
                <a:satOff val="1316"/>
                <a:lumOff val="-3824"/>
                <a:alphaOff val="0"/>
                <a:shade val="98000"/>
                <a:satMod val="137000"/>
              </a:schemeClr>
            </a:gs>
            <a:gs pos="100000">
              <a:schemeClr val="accent2">
                <a:hueOff val="3548044"/>
                <a:satOff val="1316"/>
                <a:lumOff val="-3824"/>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99136" numCol="1" spcCol="1270" anchor="t" anchorCtr="0">
          <a:noAutofit/>
        </a:bodyPr>
        <a:lstStyle/>
        <a:p>
          <a:pPr lvl="0" algn="l" defTabSz="1244600">
            <a:lnSpc>
              <a:spcPct val="90000"/>
            </a:lnSpc>
            <a:spcBef>
              <a:spcPct val="0"/>
            </a:spcBef>
            <a:spcAft>
              <a:spcPct val="35000"/>
            </a:spcAft>
          </a:pPr>
          <a:r>
            <a:rPr lang="zh-TW" altLang="en-US" sz="2800" kern="1200" dirty="0">
              <a:latin typeface="Microsoft JhengHei" pitchFamily="34" charset="-120"/>
              <a:ea typeface="Microsoft JhengHei" pitchFamily="34" charset="-120"/>
            </a:rPr>
            <a:t>工作適應</a:t>
          </a:r>
          <a:endParaRPr lang="en-US" sz="2800" kern="1200" dirty="0">
            <a:latin typeface="Microsoft JhengHei" pitchFamily="34" charset="-120"/>
            <a:ea typeface="Microsoft JhengHei" pitchFamily="34" charset="-120"/>
          </a:endParaRPr>
        </a:p>
      </dsp:txBody>
      <dsp:txXfrm rot="10800000">
        <a:off x="4015323" y="1569940"/>
        <a:ext cx="1589871" cy="1318430"/>
      </dsp:txXfrm>
    </dsp:sp>
    <dsp:sp modelId="{D88C7409-AB93-4FE3-A61D-F51EE8A4B008}">
      <dsp:nvSpPr>
        <dsp:cNvPr id="0" name=""/>
        <dsp:cNvSpPr/>
      </dsp:nvSpPr>
      <dsp:spPr>
        <a:xfrm>
          <a:off x="5814381" y="272385"/>
          <a:ext cx="1673537" cy="1120437"/>
        </a:xfrm>
        <a:prstGeom prst="roundRect">
          <a:avLst>
            <a:gd name="adj" fmla="val 10000"/>
          </a:avLst>
        </a:prstGeom>
        <a:blipFill dpi="0" rotWithShape="0">
          <a:blip xmlns:r="http://schemas.openxmlformats.org/officeDocument/2006/relationships" r:embed="rId4"/>
          <a:srcRect/>
          <a:tile tx="0" ty="0" sx="60000" sy="60000" flip="none" algn="ctr"/>
        </a:blip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87B5BDBA-3C7A-41F1-8C33-F13937A84B36}">
      <dsp:nvSpPr>
        <dsp:cNvPr id="0" name=""/>
        <dsp:cNvSpPr/>
      </dsp:nvSpPr>
      <dsp:spPr>
        <a:xfrm rot="10800000">
          <a:off x="5814381" y="1567567"/>
          <a:ext cx="1673537" cy="1363426"/>
        </a:xfrm>
        <a:prstGeom prst="round2SameRect">
          <a:avLst>
            <a:gd name="adj1" fmla="val 10500"/>
            <a:gd name="adj2" fmla="val 0"/>
          </a:avLst>
        </a:prstGeom>
        <a:gradFill rotWithShape="0">
          <a:gsLst>
            <a:gs pos="0">
              <a:schemeClr val="accent2">
                <a:hueOff val="5322066"/>
                <a:satOff val="1975"/>
                <a:lumOff val="-5735"/>
                <a:alphaOff val="0"/>
                <a:shade val="100000"/>
                <a:satMod val="137000"/>
              </a:schemeClr>
            </a:gs>
            <a:gs pos="71000">
              <a:schemeClr val="accent2">
                <a:hueOff val="5322066"/>
                <a:satOff val="1975"/>
                <a:lumOff val="-5735"/>
                <a:alphaOff val="0"/>
                <a:shade val="98000"/>
                <a:satMod val="137000"/>
              </a:schemeClr>
            </a:gs>
            <a:gs pos="100000">
              <a:schemeClr val="accent2">
                <a:hueOff val="5322066"/>
                <a:satOff val="1975"/>
                <a:lumOff val="-5735"/>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99136" numCol="1" spcCol="1270" anchor="t" anchorCtr="0">
          <a:noAutofit/>
        </a:bodyPr>
        <a:lstStyle/>
        <a:p>
          <a:pPr lvl="0" algn="l" defTabSz="1244600">
            <a:lnSpc>
              <a:spcPct val="90000"/>
            </a:lnSpc>
            <a:spcBef>
              <a:spcPct val="0"/>
            </a:spcBef>
            <a:spcAft>
              <a:spcPct val="35000"/>
            </a:spcAft>
          </a:pPr>
          <a:r>
            <a:rPr lang="zh-TW" altLang="en-US" sz="2800" kern="1200" dirty="0">
              <a:latin typeface="Microsoft JhengHei" pitchFamily="34" charset="-120"/>
              <a:ea typeface="Microsoft JhengHei" pitchFamily="34" charset="-120"/>
            </a:rPr>
            <a:t>情緒適應</a:t>
          </a:r>
          <a:endParaRPr lang="en-US" sz="2800" kern="1200" dirty="0">
            <a:latin typeface="Microsoft JhengHei" pitchFamily="34" charset="-120"/>
            <a:ea typeface="Microsoft JhengHei" pitchFamily="34" charset="-120"/>
          </a:endParaRPr>
        </a:p>
      </dsp:txBody>
      <dsp:txXfrm rot="10800000">
        <a:off x="5856311" y="1567567"/>
        <a:ext cx="1589677" cy="1321496"/>
      </dsp:txXfrm>
    </dsp:sp>
    <dsp:sp modelId="{B68F94D2-D73D-420A-802B-DFDC9BE4ED4C}">
      <dsp:nvSpPr>
        <dsp:cNvPr id="0" name=""/>
        <dsp:cNvSpPr/>
      </dsp:nvSpPr>
      <dsp:spPr>
        <a:xfrm>
          <a:off x="7655273" y="273224"/>
          <a:ext cx="1673537" cy="1126786"/>
        </a:xfrm>
        <a:prstGeom prst="roundRect">
          <a:avLst>
            <a:gd name="adj" fmla="val 10000"/>
          </a:avLst>
        </a:prstGeom>
        <a:blipFill dpi="0" rotWithShape="0">
          <a:blip xmlns:r="http://schemas.openxmlformats.org/officeDocument/2006/relationships" r:embed="rId5"/>
          <a:srcRect/>
          <a:tile tx="889000" ty="0" sx="90000" sy="90000" flip="none" algn="r"/>
        </a:blip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9B706799-997B-4F74-B652-58B58A51EA58}">
      <dsp:nvSpPr>
        <dsp:cNvPr id="0" name=""/>
        <dsp:cNvSpPr/>
      </dsp:nvSpPr>
      <dsp:spPr>
        <a:xfrm rot="10800000">
          <a:off x="7655273" y="1579606"/>
          <a:ext cx="1673537" cy="1347375"/>
        </a:xfrm>
        <a:prstGeom prst="round2SameRect">
          <a:avLst>
            <a:gd name="adj1" fmla="val 10500"/>
            <a:gd name="adj2" fmla="val 0"/>
          </a:avLst>
        </a:prstGeom>
        <a:gradFill rotWithShape="0">
          <a:gsLst>
            <a:gs pos="0">
              <a:schemeClr val="accent2">
                <a:hueOff val="7096088"/>
                <a:satOff val="2633"/>
                <a:lumOff val="-7647"/>
                <a:alphaOff val="0"/>
                <a:shade val="100000"/>
                <a:satMod val="137000"/>
              </a:schemeClr>
            </a:gs>
            <a:gs pos="71000">
              <a:schemeClr val="accent2">
                <a:hueOff val="7096088"/>
                <a:satOff val="2633"/>
                <a:lumOff val="-7647"/>
                <a:alphaOff val="0"/>
                <a:shade val="98000"/>
                <a:satMod val="137000"/>
              </a:schemeClr>
            </a:gs>
            <a:gs pos="100000">
              <a:schemeClr val="accent2">
                <a:hueOff val="7096088"/>
                <a:satOff val="2633"/>
                <a:lumOff val="-7647"/>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99136" numCol="1" spcCol="1270" anchor="t" anchorCtr="0">
          <a:noAutofit/>
        </a:bodyPr>
        <a:lstStyle/>
        <a:p>
          <a:pPr lvl="0" algn="l" defTabSz="1244600">
            <a:lnSpc>
              <a:spcPct val="90000"/>
            </a:lnSpc>
            <a:spcBef>
              <a:spcPct val="0"/>
            </a:spcBef>
            <a:spcAft>
              <a:spcPct val="35000"/>
            </a:spcAft>
          </a:pPr>
          <a:r>
            <a:rPr lang="zh-TW" altLang="en-US" sz="2800" kern="1200" dirty="0">
              <a:latin typeface="Microsoft JhengHei" pitchFamily="34" charset="-120"/>
              <a:ea typeface="Microsoft JhengHei" pitchFamily="34" charset="-120"/>
            </a:rPr>
            <a:t>社會適應</a:t>
          </a:r>
          <a:endParaRPr lang="en-US" sz="2800" kern="1200" dirty="0">
            <a:latin typeface="Microsoft JhengHei" pitchFamily="34" charset="-120"/>
            <a:ea typeface="Microsoft JhengHei" pitchFamily="34" charset="-120"/>
          </a:endParaRPr>
        </a:p>
      </dsp:txBody>
      <dsp:txXfrm rot="10800000">
        <a:off x="7696709" y="1579606"/>
        <a:ext cx="1590665" cy="1305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35287-AA4A-4AF9-8E8B-72CF6F04C7B0}">
      <dsp:nvSpPr>
        <dsp:cNvPr id="0" name=""/>
        <dsp:cNvSpPr/>
      </dsp:nvSpPr>
      <dsp:spPr>
        <a:xfrm rot="5400000">
          <a:off x="191148" y="1250077"/>
          <a:ext cx="719531" cy="819161"/>
        </a:xfrm>
        <a:prstGeom prst="bentUpArrow">
          <a:avLst>
            <a:gd name="adj1" fmla="val 32840"/>
            <a:gd name="adj2" fmla="val 25000"/>
            <a:gd name="adj3" fmla="val 35780"/>
          </a:avLst>
        </a:prstGeom>
        <a:solidFill>
          <a:schemeClr val="accent1">
            <a:tint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8389B9-8711-4C17-B93A-7C10B516F356}">
      <dsp:nvSpPr>
        <dsp:cNvPr id="0" name=""/>
        <dsp:cNvSpPr/>
      </dsp:nvSpPr>
      <dsp:spPr>
        <a:xfrm>
          <a:off x="515" y="452462"/>
          <a:ext cx="1211268" cy="847848"/>
        </a:xfrm>
        <a:prstGeom prst="roundRect">
          <a:avLst>
            <a:gd name="adj" fmla="val 1667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zh-TW" altLang="en-US" sz="3400" kern="1200" dirty="0"/>
            <a:t>偵查</a:t>
          </a:r>
        </a:p>
      </dsp:txBody>
      <dsp:txXfrm>
        <a:off x="41911" y="493858"/>
        <a:ext cx="1128476" cy="765056"/>
      </dsp:txXfrm>
    </dsp:sp>
    <dsp:sp modelId="{E45FCF14-66D0-40D6-B964-4EBA06C27421}">
      <dsp:nvSpPr>
        <dsp:cNvPr id="0" name=""/>
        <dsp:cNvSpPr/>
      </dsp:nvSpPr>
      <dsp:spPr>
        <a:xfrm>
          <a:off x="1211783" y="533323"/>
          <a:ext cx="880961" cy="68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endParaRPr lang="zh-TW" altLang="en-US" sz="1600" kern="1200"/>
        </a:p>
      </dsp:txBody>
      <dsp:txXfrm>
        <a:off x="1211783" y="533323"/>
        <a:ext cx="880961" cy="685268"/>
      </dsp:txXfrm>
    </dsp:sp>
    <dsp:sp modelId="{49777EA2-D012-465F-A2C1-CC3C3E68FFA4}">
      <dsp:nvSpPr>
        <dsp:cNvPr id="0" name=""/>
        <dsp:cNvSpPr/>
      </dsp:nvSpPr>
      <dsp:spPr>
        <a:xfrm rot="5400000">
          <a:off x="1195418" y="2202491"/>
          <a:ext cx="719531" cy="819161"/>
        </a:xfrm>
        <a:prstGeom prst="bentUpArrow">
          <a:avLst>
            <a:gd name="adj1" fmla="val 32840"/>
            <a:gd name="adj2" fmla="val 25000"/>
            <a:gd name="adj3" fmla="val 35780"/>
          </a:avLst>
        </a:prstGeom>
        <a:solidFill>
          <a:schemeClr val="accent1">
            <a:tint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D9D08C-45B2-4CB4-B853-72A7B3493AA7}">
      <dsp:nvSpPr>
        <dsp:cNvPr id="0" name=""/>
        <dsp:cNvSpPr/>
      </dsp:nvSpPr>
      <dsp:spPr>
        <a:xfrm>
          <a:off x="1004785" y="1404875"/>
          <a:ext cx="1211268" cy="847848"/>
        </a:xfrm>
        <a:prstGeom prst="roundRect">
          <a:avLst>
            <a:gd name="adj" fmla="val 1667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zh-TW" altLang="en-US" sz="3400" kern="1200" dirty="0"/>
            <a:t>審判</a:t>
          </a:r>
        </a:p>
      </dsp:txBody>
      <dsp:txXfrm>
        <a:off x="1046181" y="1446271"/>
        <a:ext cx="1128476" cy="765056"/>
      </dsp:txXfrm>
    </dsp:sp>
    <dsp:sp modelId="{1E722EE4-FF93-450B-86D2-83E889FFE70E}">
      <dsp:nvSpPr>
        <dsp:cNvPr id="0" name=""/>
        <dsp:cNvSpPr/>
      </dsp:nvSpPr>
      <dsp:spPr>
        <a:xfrm>
          <a:off x="2216054" y="1485737"/>
          <a:ext cx="880961" cy="68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endParaRPr lang="zh-TW" altLang="en-US" sz="1600" kern="1200"/>
        </a:p>
      </dsp:txBody>
      <dsp:txXfrm>
        <a:off x="2216054" y="1485737"/>
        <a:ext cx="880961" cy="685268"/>
      </dsp:txXfrm>
    </dsp:sp>
    <dsp:sp modelId="{8EDA493B-8A70-4660-AF89-891D246CCD6B}">
      <dsp:nvSpPr>
        <dsp:cNvPr id="0" name=""/>
        <dsp:cNvSpPr/>
      </dsp:nvSpPr>
      <dsp:spPr>
        <a:xfrm>
          <a:off x="2009055" y="2357289"/>
          <a:ext cx="1211268" cy="847848"/>
        </a:xfrm>
        <a:prstGeom prst="roundRect">
          <a:avLst>
            <a:gd name="adj" fmla="val 1667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zh-TW" altLang="en-US" sz="3400" kern="1200" dirty="0"/>
            <a:t>執行</a:t>
          </a:r>
        </a:p>
      </dsp:txBody>
      <dsp:txXfrm>
        <a:off x="2050451" y="2398685"/>
        <a:ext cx="1128476" cy="765056"/>
      </dsp:txXfrm>
    </dsp:sp>
    <dsp:sp modelId="{0DBD8136-E225-40E4-B4B1-7BDA347D7D55}">
      <dsp:nvSpPr>
        <dsp:cNvPr id="0" name=""/>
        <dsp:cNvSpPr/>
      </dsp:nvSpPr>
      <dsp:spPr>
        <a:xfrm>
          <a:off x="3220324" y="2438151"/>
          <a:ext cx="880961" cy="68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endParaRPr lang="zh-TW" altLang="en-US" sz="1600" kern="1200"/>
        </a:p>
      </dsp:txBody>
      <dsp:txXfrm>
        <a:off x="3220324" y="2438151"/>
        <a:ext cx="880961" cy="6852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F7A35-02BD-4B09-BEAC-88B485E4BF70}">
      <dsp:nvSpPr>
        <dsp:cNvPr id="0" name=""/>
        <dsp:cNvSpPr/>
      </dsp:nvSpPr>
      <dsp:spPr>
        <a:xfrm>
          <a:off x="1697374" y="84"/>
          <a:ext cx="1173217" cy="1173217"/>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zh-TW" altLang="en-US" sz="2900" kern="1200" dirty="0">
              <a:solidFill>
                <a:srgbClr val="FFC000"/>
              </a:solidFill>
            </a:rPr>
            <a:t>預防</a:t>
          </a:r>
        </a:p>
      </dsp:txBody>
      <dsp:txXfrm>
        <a:off x="1869188" y="171898"/>
        <a:ext cx="829589" cy="829589"/>
      </dsp:txXfrm>
    </dsp:sp>
    <dsp:sp modelId="{A4E06E56-1F40-497A-AE0A-D87E75957579}">
      <dsp:nvSpPr>
        <dsp:cNvPr id="0" name=""/>
        <dsp:cNvSpPr/>
      </dsp:nvSpPr>
      <dsp:spPr>
        <a:xfrm rot="2160000">
          <a:off x="2833819" y="901953"/>
          <a:ext cx="313157" cy="3959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TW" altLang="en-US" sz="1700" kern="1200"/>
        </a:p>
      </dsp:txBody>
      <dsp:txXfrm>
        <a:off x="2842790" y="953535"/>
        <a:ext cx="219210" cy="237577"/>
      </dsp:txXfrm>
    </dsp:sp>
    <dsp:sp modelId="{C36C1C41-00CC-4061-929D-8218299B643D}">
      <dsp:nvSpPr>
        <dsp:cNvPr id="0" name=""/>
        <dsp:cNvSpPr/>
      </dsp:nvSpPr>
      <dsp:spPr>
        <a:xfrm>
          <a:off x="3124545" y="1036985"/>
          <a:ext cx="1173217" cy="1173217"/>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zh-TW" altLang="en-US" sz="2900" kern="1200" dirty="0"/>
            <a:t>偵查</a:t>
          </a:r>
        </a:p>
      </dsp:txBody>
      <dsp:txXfrm>
        <a:off x="3296359" y="1208799"/>
        <a:ext cx="829589" cy="829589"/>
      </dsp:txXfrm>
    </dsp:sp>
    <dsp:sp modelId="{40ADCA8C-1D76-49A7-8849-AD05683027BB}">
      <dsp:nvSpPr>
        <dsp:cNvPr id="0" name=""/>
        <dsp:cNvSpPr/>
      </dsp:nvSpPr>
      <dsp:spPr>
        <a:xfrm rot="6480000">
          <a:off x="3284749" y="2256054"/>
          <a:ext cx="313157" cy="3959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TW" altLang="en-US" sz="1700" kern="1200"/>
        </a:p>
      </dsp:txBody>
      <dsp:txXfrm rot="10800000">
        <a:off x="3346238" y="2290572"/>
        <a:ext cx="219210" cy="237577"/>
      </dsp:txXfrm>
    </dsp:sp>
    <dsp:sp modelId="{DA021E88-CF22-45FA-A365-733E9D6EB5B2}">
      <dsp:nvSpPr>
        <dsp:cNvPr id="0" name=""/>
        <dsp:cNvSpPr/>
      </dsp:nvSpPr>
      <dsp:spPr>
        <a:xfrm>
          <a:off x="2579414" y="2714726"/>
          <a:ext cx="1173217" cy="1173217"/>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zh-TW" altLang="en-US" sz="2900" kern="1200" dirty="0"/>
            <a:t>審判</a:t>
          </a:r>
        </a:p>
      </dsp:txBody>
      <dsp:txXfrm>
        <a:off x="2751228" y="2886540"/>
        <a:ext cx="829589" cy="829589"/>
      </dsp:txXfrm>
    </dsp:sp>
    <dsp:sp modelId="{F8568D46-153F-41F3-B33D-2BAFD47E193D}">
      <dsp:nvSpPr>
        <dsp:cNvPr id="0" name=""/>
        <dsp:cNvSpPr/>
      </dsp:nvSpPr>
      <dsp:spPr>
        <a:xfrm rot="10800000">
          <a:off x="2136267" y="3103354"/>
          <a:ext cx="313157" cy="3959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TW" altLang="en-US" sz="1700" kern="1200"/>
        </a:p>
      </dsp:txBody>
      <dsp:txXfrm rot="10800000">
        <a:off x="2230214" y="3182546"/>
        <a:ext cx="219210" cy="237577"/>
      </dsp:txXfrm>
    </dsp:sp>
    <dsp:sp modelId="{52A227B1-B411-43C7-BB72-108BE841E19C}">
      <dsp:nvSpPr>
        <dsp:cNvPr id="0" name=""/>
        <dsp:cNvSpPr/>
      </dsp:nvSpPr>
      <dsp:spPr>
        <a:xfrm>
          <a:off x="815333" y="2714726"/>
          <a:ext cx="1173217" cy="1173217"/>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zh-TW" altLang="en-US" sz="2900" kern="1200" dirty="0"/>
            <a:t>執行</a:t>
          </a:r>
        </a:p>
      </dsp:txBody>
      <dsp:txXfrm>
        <a:off x="987147" y="2886540"/>
        <a:ext cx="829589" cy="829589"/>
      </dsp:txXfrm>
    </dsp:sp>
    <dsp:sp modelId="{94F6320E-F097-4623-B918-937B903459FE}">
      <dsp:nvSpPr>
        <dsp:cNvPr id="0" name=""/>
        <dsp:cNvSpPr/>
      </dsp:nvSpPr>
      <dsp:spPr>
        <a:xfrm rot="15120000">
          <a:off x="975536" y="2272913"/>
          <a:ext cx="313157" cy="3959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TW" altLang="en-US" sz="1700" kern="1200"/>
        </a:p>
      </dsp:txBody>
      <dsp:txXfrm rot="10800000">
        <a:off x="1037025" y="2396779"/>
        <a:ext cx="219210" cy="237577"/>
      </dsp:txXfrm>
    </dsp:sp>
    <dsp:sp modelId="{8A467155-3B18-48AB-9480-6BD2BE93A169}">
      <dsp:nvSpPr>
        <dsp:cNvPr id="0" name=""/>
        <dsp:cNvSpPr/>
      </dsp:nvSpPr>
      <dsp:spPr>
        <a:xfrm>
          <a:off x="270202" y="1036985"/>
          <a:ext cx="1173217" cy="1173217"/>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zh-TW" altLang="en-US" sz="2900" kern="1200" dirty="0">
              <a:solidFill>
                <a:srgbClr val="FFC000"/>
              </a:solidFill>
            </a:rPr>
            <a:t>保護</a:t>
          </a:r>
        </a:p>
      </dsp:txBody>
      <dsp:txXfrm>
        <a:off x="442016" y="1208799"/>
        <a:ext cx="829589" cy="829589"/>
      </dsp:txXfrm>
    </dsp:sp>
    <dsp:sp modelId="{4B9F41CB-FDEA-435A-BD45-C0D1537CF542}">
      <dsp:nvSpPr>
        <dsp:cNvPr id="0" name=""/>
        <dsp:cNvSpPr/>
      </dsp:nvSpPr>
      <dsp:spPr>
        <a:xfrm rot="19440000">
          <a:off x="1406648" y="912372"/>
          <a:ext cx="313157" cy="3959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TW" altLang="en-US" sz="1700" kern="1200"/>
        </a:p>
      </dsp:txBody>
      <dsp:txXfrm>
        <a:off x="1415619" y="1019174"/>
        <a:ext cx="219210" cy="237577"/>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45659" cy="498056"/>
          </a:xfrm>
          <a:prstGeom prst="rect">
            <a:avLst/>
          </a:prstGeom>
        </p:spPr>
        <p:txBody>
          <a:bodyPr vert="horz" lIns="91440" tIns="45720" rIns="91440" bIns="45720" rtlCol="0"/>
          <a:lstStyle>
            <a:lvl1pPr algn="l" rtl="0">
              <a:defRPr sz="1200"/>
            </a:lvl1pPr>
          </a:lstStyle>
          <a:p>
            <a:pPr rtl="0"/>
            <a:endParaRPr lang="zh-TW" altLang="en-US" dirty="0">
              <a:latin typeface="Microsoft JhengHei UI" panose="020B0604030504040204" pitchFamily="34" charset="-120"/>
              <a:ea typeface="Microsoft JhengHei UI" panose="020B0604030504040204" pitchFamily="34" charset="-120"/>
            </a:endParaRPr>
          </a:p>
        </p:txBody>
      </p:sp>
      <p:sp>
        <p:nvSpPr>
          <p:cNvPr id="3" name="日期預留位置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l" rtl="0">
              <a:defRPr sz="1200"/>
            </a:lvl1pPr>
          </a:lstStyle>
          <a:p>
            <a:pPr algn="r" rtl="0"/>
            <a:fld id="{B371FDD4-1ACE-4353-829D-0505EA0F4DC5}" type="datetime1">
              <a:rPr lang="zh-TW" altLang="en-US" smtClean="0">
                <a:latin typeface="Microsoft JhengHei UI" panose="020B0604030504040204" pitchFamily="34" charset="-120"/>
                <a:ea typeface="Microsoft JhengHei UI" panose="020B0604030504040204" pitchFamily="34" charset="-120"/>
              </a:rPr>
              <a:pPr algn="r" rtl="0"/>
              <a:t>2020/12/16</a:t>
            </a:fld>
            <a:endParaRPr lang="zh-TW" altLang="en-US" dirty="0">
              <a:latin typeface="Microsoft JhengHei UI" panose="020B0604030504040204" pitchFamily="34" charset="-120"/>
              <a:ea typeface="Microsoft JhengHei UI" panose="020B0604030504040204" pitchFamily="34" charset="-120"/>
            </a:endParaRPr>
          </a:p>
        </p:txBody>
      </p:sp>
      <p:sp>
        <p:nvSpPr>
          <p:cNvPr id="4" name="頁尾預留位置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rtl="0">
              <a:defRPr sz="1200"/>
            </a:lvl1pPr>
          </a:lstStyle>
          <a:p>
            <a:pPr rtl="0"/>
            <a:endParaRPr lang="zh-TW" altLang="en-US" dirty="0">
              <a:latin typeface="Microsoft JhengHei UI" panose="020B0604030504040204" pitchFamily="34" charset="-120"/>
              <a:ea typeface="Microsoft JhengHei UI" panose="020B0604030504040204" pitchFamily="34" charset="-120"/>
            </a:endParaRPr>
          </a:p>
        </p:txBody>
      </p:sp>
      <p:sp>
        <p:nvSpPr>
          <p:cNvPr id="5" name="投影片編號預留位置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l" rtl="0">
              <a:defRPr sz="1200"/>
            </a:lvl1pPr>
          </a:lstStyle>
          <a:p>
            <a:pPr algn="r" rtl="0"/>
            <a:fld id="{06834459-7356-44BF-850D-8B30C4FB3B6B}" type="slidenum">
              <a:rPr lang="en-US" altLang="zh-TW" smtClean="0">
                <a:latin typeface="Microsoft JhengHei UI" panose="020B0604030504040204" pitchFamily="34" charset="-120"/>
                <a:ea typeface="Microsoft JhengHei UI" panose="020B0604030504040204" pitchFamily="34" charset="-120"/>
              </a:rPr>
              <a:pPr algn="r" rtl="0"/>
              <a:t>‹#›</a:t>
            </a:fld>
            <a:endParaRPr lang="en-US" altLang="zh-TW"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45659" cy="498056"/>
          </a:xfrm>
          <a:prstGeom prst="rect">
            <a:avLst/>
          </a:prstGeom>
        </p:spPr>
        <p:txBody>
          <a:bodyPr vert="horz" lIns="91440" tIns="45720" rIns="91440" bIns="45720" rtlCol="0"/>
          <a:lstStyle>
            <a:lvl1pPr algn="l" rtl="0">
              <a:defRPr sz="1200">
                <a:latin typeface="Microsoft JhengHei UI" panose="020B0604030504040204" pitchFamily="34" charset="-120"/>
                <a:ea typeface="Microsoft JhengHei UI" panose="020B0604030504040204" pitchFamily="34" charset="-120"/>
              </a:defRPr>
            </a:lvl1pPr>
          </a:lstStyle>
          <a:p>
            <a:endParaRPr lang="zh-TW" altLang="en-US" dirty="0"/>
          </a:p>
        </p:txBody>
      </p:sp>
      <p:sp>
        <p:nvSpPr>
          <p:cNvPr id="3" name="日期預留位置 2"/>
          <p:cNvSpPr>
            <a:spLocks noGrp="1"/>
          </p:cNvSpPr>
          <p:nvPr>
            <p:ph type="dt" idx="1"/>
          </p:nvPr>
        </p:nvSpPr>
        <p:spPr>
          <a:xfrm>
            <a:off x="3850443" y="0"/>
            <a:ext cx="2945659" cy="498056"/>
          </a:xfrm>
          <a:prstGeom prst="rect">
            <a:avLst/>
          </a:prstGeom>
        </p:spPr>
        <p:txBody>
          <a:bodyPr vert="horz" lIns="91440" tIns="45720" rIns="91440" bIns="45720" rtlCol="0"/>
          <a:lstStyle>
            <a:lvl1pPr algn="r" rtl="0">
              <a:defRPr sz="1200">
                <a:latin typeface="Microsoft JhengHei UI" panose="020B0604030504040204" pitchFamily="34" charset="-120"/>
                <a:ea typeface="Microsoft JhengHei UI" panose="020B0604030504040204" pitchFamily="34" charset="-120"/>
              </a:defRPr>
            </a:lvl1pPr>
          </a:lstStyle>
          <a:p>
            <a:fld id="{C3A96AD4-FA7B-45A4-B8C6-63FF3B17A7BB}" type="datetime1">
              <a:rPr lang="zh-TW" altLang="en-US" smtClean="0"/>
              <a:pPr/>
              <a:t>2020/12/16</a:t>
            </a:fld>
            <a:endParaRPr lang="zh-TW" altLang="en-US" dirty="0"/>
          </a:p>
        </p:txBody>
      </p:sp>
      <p:sp>
        <p:nvSpPr>
          <p:cNvPr id="4" name="投影片圖像預留位置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zh-TW" altLang="en-US" noProof="0" dirty="0"/>
          </a:p>
        </p:txBody>
      </p:sp>
      <p:sp>
        <p:nvSpPr>
          <p:cNvPr id="5" name="備忘稿預留位置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6" name="頁尾預留位置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rtl="0">
              <a:defRPr sz="1200">
                <a:latin typeface="Microsoft JhengHei UI" panose="020B0604030504040204" pitchFamily="34" charset="-120"/>
                <a:ea typeface="Microsoft JhengHei UI" panose="020B0604030504040204" pitchFamily="34" charset="-120"/>
              </a:defRPr>
            </a:lvl1pPr>
          </a:lstStyle>
          <a:p>
            <a:endParaRPr lang="zh-TW" altLang="en-US" dirty="0"/>
          </a:p>
        </p:txBody>
      </p:sp>
      <p:sp>
        <p:nvSpPr>
          <p:cNvPr id="7" name="投影片編號預留位置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rtl="0">
              <a:defRPr sz="1200">
                <a:latin typeface="Microsoft JhengHei UI" panose="020B0604030504040204" pitchFamily="34" charset="-120"/>
                <a:ea typeface="Microsoft JhengHei UI" panose="020B0604030504040204" pitchFamily="34" charset="-120"/>
              </a:defRPr>
            </a:lvl1pPr>
          </a:lstStyle>
          <a:p>
            <a:fld id="{0A3C37BE-C303-496D-B5CD-85F2937540FC}" type="slidenum">
              <a:rPr lang="en-US" altLang="zh-TW" smtClean="0"/>
              <a:pPr/>
              <a:t>‹#›</a:t>
            </a:fld>
            <a:endParaRPr lang="zh-TW" altLang="en-US"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2pPr>
    <a:lvl3pPr marL="9144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3pPr>
    <a:lvl4pPr marL="13716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4pPr>
    <a:lvl5pPr marL="18288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3C37BE-C303-496D-B5CD-85F2937540FC}" type="slidenum">
              <a:rPr lang="en-US" altLang="zh-TW" smtClean="0"/>
              <a:pPr/>
              <a:t>1</a:t>
            </a:fld>
            <a:endParaRPr lang="zh-TW" altLang="en-US" dirty="0"/>
          </a:p>
        </p:txBody>
      </p:sp>
    </p:spTree>
    <p:extLst>
      <p:ext uri="{BB962C8B-B14F-4D97-AF65-F5344CB8AC3E}">
        <p14:creationId xmlns:p14="http://schemas.microsoft.com/office/powerpoint/2010/main" val="711688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3C37BE-C303-496D-B5CD-85F2937540FC}" type="slidenum">
              <a:rPr lang="en-US" altLang="zh-TW" smtClean="0"/>
              <a:pPr/>
              <a:t>26</a:t>
            </a:fld>
            <a:endParaRPr lang="zh-TW" altLang="en-US" dirty="0"/>
          </a:p>
        </p:txBody>
      </p:sp>
    </p:spTree>
    <p:extLst>
      <p:ext uri="{BB962C8B-B14F-4D97-AF65-F5344CB8AC3E}">
        <p14:creationId xmlns:p14="http://schemas.microsoft.com/office/powerpoint/2010/main" val="918532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3C37BE-C303-496D-B5CD-85F2937540FC}" type="slidenum">
              <a:rPr lang="en-US" altLang="zh-TW" smtClean="0"/>
              <a:pPr/>
              <a:t>35</a:t>
            </a:fld>
            <a:endParaRPr lang="zh-TW" altLang="en-US" dirty="0"/>
          </a:p>
        </p:txBody>
      </p:sp>
    </p:spTree>
    <p:extLst>
      <p:ext uri="{BB962C8B-B14F-4D97-AF65-F5344CB8AC3E}">
        <p14:creationId xmlns:p14="http://schemas.microsoft.com/office/powerpoint/2010/main" val="2132499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zh-TW" altLang="en-US" sz="1200" noProof="0" dirty="0">
              <a:latin typeface="Microsoft JhengHei" pitchFamily="34" charset="-120"/>
              <a:ea typeface="Microsoft JhengHei" pitchFamily="34" charset="-120"/>
            </a:endParaRPr>
          </a:p>
        </p:txBody>
      </p:sp>
      <p:sp>
        <p:nvSpPr>
          <p:cNvPr id="6" name="Slide Image Placeholder 5"/>
          <p:cNvSpPr>
            <a:spLocks noGrp="1" noRot="1" noChangeAspect="1"/>
          </p:cNvSpPr>
          <p:nvPr>
            <p:ph type="sldImg"/>
          </p:nvPr>
        </p:nvSpPr>
        <p:spPr>
          <a:xfrm>
            <a:off x="-187325" y="500063"/>
            <a:ext cx="4549775" cy="2560637"/>
          </a:xfrm>
        </p:spPr>
      </p:sp>
    </p:spTree>
    <p:extLst>
      <p:ext uri="{BB962C8B-B14F-4D97-AF65-F5344CB8AC3E}">
        <p14:creationId xmlns:p14="http://schemas.microsoft.com/office/powerpoint/2010/main" val="3411674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zh-TW" sz="1200" kern="1200" dirty="0">
              <a:solidFill>
                <a:schemeClr val="tx1"/>
              </a:solidFill>
              <a:effectLst/>
              <a:latin typeface="Microsoft JhengHei UI" panose="020B0604030504040204" pitchFamily="34" charset="-120"/>
              <a:ea typeface="Microsoft JhengHei UI"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0A3C37BE-C303-496D-B5CD-85F2937540FC}" type="slidenum">
              <a:rPr lang="en-US" altLang="zh-TW" smtClean="0"/>
              <a:pPr/>
              <a:t>39</a:t>
            </a:fld>
            <a:endParaRPr lang="zh-TW" altLang="en-US" dirty="0"/>
          </a:p>
        </p:txBody>
      </p:sp>
    </p:spTree>
    <p:extLst>
      <p:ext uri="{BB962C8B-B14F-4D97-AF65-F5344CB8AC3E}">
        <p14:creationId xmlns:p14="http://schemas.microsoft.com/office/powerpoint/2010/main" val="2176994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zh-TW" sz="1200" kern="1200" dirty="0">
              <a:solidFill>
                <a:schemeClr val="tx1"/>
              </a:solidFill>
              <a:effectLst/>
              <a:latin typeface="Microsoft JhengHei UI" panose="020B0604030504040204" pitchFamily="34" charset="-120"/>
              <a:ea typeface="Microsoft JhengHei UI"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0A3C37BE-C303-496D-B5CD-85F2937540FC}" type="slidenum">
              <a:rPr lang="en-US" altLang="zh-TW" smtClean="0"/>
              <a:pPr/>
              <a:t>41</a:t>
            </a:fld>
            <a:endParaRPr lang="zh-TW" altLang="en-US" dirty="0"/>
          </a:p>
        </p:txBody>
      </p:sp>
    </p:spTree>
    <p:extLst>
      <p:ext uri="{BB962C8B-B14F-4D97-AF65-F5344CB8AC3E}">
        <p14:creationId xmlns:p14="http://schemas.microsoft.com/office/powerpoint/2010/main" val="4110860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A3C37BE-C303-496D-B5CD-85F2937540FC}" type="slidenum">
              <a:rPr lang="en-US" altLang="zh-TW" smtClean="0"/>
              <a:pPr/>
              <a:t>42</a:t>
            </a:fld>
            <a:endParaRPr lang="zh-TW" altLang="en-US" dirty="0"/>
          </a:p>
        </p:txBody>
      </p:sp>
    </p:spTree>
    <p:extLst>
      <p:ext uri="{BB962C8B-B14F-4D97-AF65-F5344CB8AC3E}">
        <p14:creationId xmlns:p14="http://schemas.microsoft.com/office/powerpoint/2010/main" val="823650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zh-TW" sz="1200" kern="1200" dirty="0">
              <a:solidFill>
                <a:schemeClr val="tx1"/>
              </a:solidFill>
              <a:effectLst/>
              <a:latin typeface="Microsoft JhengHei UI" panose="020B0604030504040204" pitchFamily="34" charset="-120"/>
              <a:ea typeface="Microsoft JhengHei UI"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0A3C37BE-C303-496D-B5CD-85F2937540FC}" type="slidenum">
              <a:rPr lang="en-US" altLang="zh-TW" smtClean="0"/>
              <a:pPr/>
              <a:t>3</a:t>
            </a:fld>
            <a:endParaRPr lang="zh-TW" altLang="en-US" dirty="0"/>
          </a:p>
        </p:txBody>
      </p:sp>
    </p:spTree>
    <p:extLst>
      <p:ext uri="{BB962C8B-B14F-4D97-AF65-F5344CB8AC3E}">
        <p14:creationId xmlns:p14="http://schemas.microsoft.com/office/powerpoint/2010/main" val="981732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zh-TW" sz="1200" kern="1200" dirty="0">
              <a:solidFill>
                <a:schemeClr val="tx1"/>
              </a:solidFill>
              <a:effectLst/>
              <a:latin typeface="Microsoft JhengHei UI" panose="020B0604030504040204" pitchFamily="34" charset="-120"/>
              <a:ea typeface="Microsoft JhengHei UI"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0A3C37BE-C303-496D-B5CD-85F2937540FC}" type="slidenum">
              <a:rPr lang="en-US" altLang="zh-TW" smtClean="0"/>
              <a:pPr/>
              <a:t>4</a:t>
            </a:fld>
            <a:endParaRPr lang="zh-TW" altLang="en-US" dirty="0"/>
          </a:p>
        </p:txBody>
      </p:sp>
    </p:spTree>
    <p:extLst>
      <p:ext uri="{BB962C8B-B14F-4D97-AF65-F5344CB8AC3E}">
        <p14:creationId xmlns:p14="http://schemas.microsoft.com/office/powerpoint/2010/main" val="2268124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A3C37BE-C303-496D-B5CD-85F2937540FC}" type="slidenum">
              <a:rPr lang="en-US" altLang="zh-TW" smtClean="0"/>
              <a:pPr/>
              <a:t>5</a:t>
            </a:fld>
            <a:endParaRPr lang="zh-TW" altLang="en-US" dirty="0"/>
          </a:p>
        </p:txBody>
      </p:sp>
    </p:spTree>
    <p:extLst>
      <p:ext uri="{BB962C8B-B14F-4D97-AF65-F5344CB8AC3E}">
        <p14:creationId xmlns:p14="http://schemas.microsoft.com/office/powerpoint/2010/main" val="1342528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fld id="{0A3C37BE-C303-496D-B5CD-85F2937540FC}" type="slidenum">
              <a:rPr lang="en-US" altLang="zh-TW" smtClean="0"/>
              <a:pPr/>
              <a:t>7</a:t>
            </a:fld>
            <a:endParaRPr lang="zh-TW" altLang="en-US" dirty="0"/>
          </a:p>
        </p:txBody>
      </p:sp>
    </p:spTree>
    <p:extLst>
      <p:ext uri="{BB962C8B-B14F-4D97-AF65-F5344CB8AC3E}">
        <p14:creationId xmlns:p14="http://schemas.microsoft.com/office/powerpoint/2010/main" val="2452573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endParaRPr lang="zh-TW" altLang="en-US" dirty="0"/>
          </a:p>
        </p:txBody>
      </p:sp>
      <p:sp>
        <p:nvSpPr>
          <p:cNvPr id="4" name="投影片編號版面配置區 3"/>
          <p:cNvSpPr>
            <a:spLocks noGrp="1"/>
          </p:cNvSpPr>
          <p:nvPr>
            <p:ph type="sldNum" sz="quarter" idx="10"/>
          </p:nvPr>
        </p:nvSpPr>
        <p:spPr/>
        <p:txBody>
          <a:bodyPr/>
          <a:lstStyle/>
          <a:p>
            <a:fld id="{0A3C37BE-C303-496D-B5CD-85F2937540FC}" type="slidenum">
              <a:rPr lang="en-US" altLang="zh-TW" smtClean="0"/>
              <a:pPr/>
              <a:t>11</a:t>
            </a:fld>
            <a:endParaRPr lang="zh-TW" altLang="en-US" dirty="0"/>
          </a:p>
        </p:txBody>
      </p:sp>
    </p:spTree>
    <p:extLst>
      <p:ext uri="{BB962C8B-B14F-4D97-AF65-F5344CB8AC3E}">
        <p14:creationId xmlns:p14="http://schemas.microsoft.com/office/powerpoint/2010/main" val="615195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A3C37BE-C303-496D-B5CD-85F2937540FC}" type="slidenum">
              <a:rPr lang="en-US" altLang="zh-TW" smtClean="0"/>
              <a:pPr/>
              <a:t>12</a:t>
            </a:fld>
            <a:endParaRPr lang="zh-TW" altLang="en-US" dirty="0"/>
          </a:p>
        </p:txBody>
      </p:sp>
    </p:spTree>
    <p:extLst>
      <p:ext uri="{BB962C8B-B14F-4D97-AF65-F5344CB8AC3E}">
        <p14:creationId xmlns:p14="http://schemas.microsoft.com/office/powerpoint/2010/main" val="3211501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本中心原隸屬臺北學習指導中心，桃園地區學生數約占全校</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1/10</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。為提供桃園地區學生更多服務，增設桃園農工面授點乃於民國</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96</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年於桃園學苑設有臨時辦公室，由臺北中心同仁駐點提供服務。於</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98</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年</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12</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月</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8</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日依陳松柏校長指示於中壢家商設置桃園服務處駐點服務。</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104</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年因應桃園升格為直轄市，及雙北中心合併等，經校務會議通過於</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105</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年</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2</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月</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1</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日。正式設置桃園學習指導中心，成為本校第三大學習指導中心。</a:t>
            </a:r>
            <a:endPar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endParaRPr>
          </a:p>
          <a:p>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面授點：中壢家商：桃園市中壢區德育路</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36</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號</a:t>
            </a:r>
          </a:p>
          <a:p>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陽明高中：桃園市桃園區德壽街</a:t>
            </a:r>
            <a:r>
              <a:rPr lang="en-US" altLang="zh-TW"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8</a:t>
            </a:r>
            <a:r>
              <a:rPr lang="zh-TW" altLang="en-US" sz="1200" b="0" i="0" kern="1200" dirty="0">
                <a:solidFill>
                  <a:schemeClr val="tx1"/>
                </a:solidFill>
                <a:effectLst/>
                <a:latin typeface="Microsoft JhengHei UI" panose="020B0604030504040204" pitchFamily="34" charset="-120"/>
                <a:ea typeface="Microsoft JhengHei UI" panose="020B0604030504040204" pitchFamily="34" charset="-120"/>
                <a:cs typeface="+mn-cs"/>
              </a:rPr>
              <a:t>號</a:t>
            </a:r>
          </a:p>
        </p:txBody>
      </p:sp>
      <p:sp>
        <p:nvSpPr>
          <p:cNvPr id="4" name="投影片編號版面配置區 3"/>
          <p:cNvSpPr>
            <a:spLocks noGrp="1"/>
          </p:cNvSpPr>
          <p:nvPr>
            <p:ph type="sldNum" sz="quarter" idx="10"/>
          </p:nvPr>
        </p:nvSpPr>
        <p:spPr/>
        <p:txBody>
          <a:bodyPr/>
          <a:lstStyle/>
          <a:p>
            <a:fld id="{0A3C37BE-C303-496D-B5CD-85F2937540FC}" type="slidenum">
              <a:rPr lang="en-US" altLang="zh-TW" smtClean="0"/>
              <a:pPr/>
              <a:t>15</a:t>
            </a:fld>
            <a:endParaRPr lang="zh-TW" altLang="en-US" dirty="0"/>
          </a:p>
        </p:txBody>
      </p:sp>
    </p:spTree>
    <p:extLst>
      <p:ext uri="{BB962C8B-B14F-4D97-AF65-F5344CB8AC3E}">
        <p14:creationId xmlns:p14="http://schemas.microsoft.com/office/powerpoint/2010/main" val="783243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成績優秀獎學金申請條件，需修</a:t>
            </a:r>
            <a:r>
              <a:rPr lang="en-US" altLang="zh-TW" dirty="0"/>
              <a:t>3</a:t>
            </a:r>
            <a:r>
              <a:rPr lang="zh-TW" altLang="en-US" dirty="0"/>
              <a:t>科且達</a:t>
            </a:r>
            <a:r>
              <a:rPr lang="en-US" altLang="zh-TW" dirty="0"/>
              <a:t>8</a:t>
            </a:r>
            <a:r>
              <a:rPr lang="zh-TW" altLang="en-US" dirty="0"/>
              <a:t>學分以上，且總平均分數達</a:t>
            </a:r>
            <a:r>
              <a:rPr lang="en-US" altLang="zh-TW" dirty="0"/>
              <a:t>85</a:t>
            </a:r>
            <a:r>
              <a:rPr lang="zh-TW" altLang="en-US" dirty="0"/>
              <a:t>分以上，操行分數達</a:t>
            </a:r>
            <a:r>
              <a:rPr lang="en-US" altLang="zh-TW" dirty="0"/>
              <a:t>82</a:t>
            </a:r>
            <a:r>
              <a:rPr lang="zh-TW" altLang="en-US" dirty="0"/>
              <a:t>以上，才可申請。</a:t>
            </a:r>
            <a:endParaRPr lang="en-US" altLang="zh-TW" dirty="0"/>
          </a:p>
          <a:p>
            <a:r>
              <a:rPr lang="zh-TW" altLang="en-US" dirty="0"/>
              <a:t>受刑人申請條件與一般生一樣，且經獄方同意後，才可提出申請。</a:t>
            </a:r>
            <a:endParaRPr lang="en-US" altLang="zh-TW" dirty="0"/>
          </a:p>
          <a:p>
            <a:r>
              <a:rPr lang="zh-TW" altLang="en-US" dirty="0"/>
              <a:t>目前申請的監獄以台中、嘉義兩所監獄為多數。</a:t>
            </a:r>
          </a:p>
        </p:txBody>
      </p:sp>
      <p:sp>
        <p:nvSpPr>
          <p:cNvPr id="4" name="投影片編號版面配置區 3"/>
          <p:cNvSpPr>
            <a:spLocks noGrp="1"/>
          </p:cNvSpPr>
          <p:nvPr>
            <p:ph type="sldNum" sz="quarter" idx="10"/>
          </p:nvPr>
        </p:nvSpPr>
        <p:spPr/>
        <p:txBody>
          <a:bodyPr/>
          <a:lstStyle/>
          <a:p>
            <a:fld id="{0A3C37BE-C303-496D-B5CD-85F2937540FC}" type="slidenum">
              <a:rPr lang="en-US" altLang="zh-TW" smtClean="0"/>
              <a:pPr/>
              <a:t>24</a:t>
            </a:fld>
            <a:endParaRPr lang="zh-TW" altLang="en-US" dirty="0"/>
          </a:p>
        </p:txBody>
      </p:sp>
    </p:spTree>
    <p:extLst>
      <p:ext uri="{BB962C8B-B14F-4D97-AF65-F5344CB8AC3E}">
        <p14:creationId xmlns:p14="http://schemas.microsoft.com/office/powerpoint/2010/main" val="132478939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矩形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8" name="矩形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ctrTitle"/>
          </p:nvPr>
        </p:nvSpPr>
        <p:spPr>
          <a:xfrm>
            <a:off x="1104900" y="2292094"/>
            <a:ext cx="10096500" cy="2219691"/>
          </a:xfrm>
        </p:spPr>
        <p:txBody>
          <a:bodyPr rtlCol="0" anchor="ctr">
            <a:normAutofit/>
          </a:bodyPr>
          <a:lstStyle>
            <a:lvl1pPr algn="l" rtl="0">
              <a:defRPr sz="4400" cap="all" baseline="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副標題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atin typeface="Microsoft JhengHei UI" panose="020B0604030504040204" pitchFamily="34" charset="-120"/>
                <a:ea typeface="Microsoft JhengHei UI" panose="020B0604030504040204" pitchFamily="34" charset="-120"/>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zh-TW" altLang="en-US" noProof="0"/>
              <a:t>按一下以編輯母片副標題樣式</a:t>
            </a:r>
            <a:endParaRPr lang="zh-TW" altLang="en-US" noProof="0" dirty="0"/>
          </a:p>
        </p:txBody>
      </p:sp>
      <p:sp>
        <p:nvSpPr>
          <p:cNvPr id="4" name="日期預留位置 3"/>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15237AB3-0E89-4568-A92E-A86388DC39A2}" type="datetime1">
              <a:rPr lang="zh-TW" altLang="en-US" smtClean="0"/>
              <a:t>2020/12/16</a:t>
            </a:fld>
            <a:endParaRPr lang="zh-TW" altLang="en-US" dirty="0"/>
          </a:p>
        </p:txBody>
      </p:sp>
      <p:sp>
        <p:nvSpPr>
          <p:cNvPr id="5" name="頁尾預留位置 4"/>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6" name="投影片編號預留位置 5"/>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0FF54DE5-C571-48E8-A5BC-B369434E2F44}" type="slidenum">
              <a:rPr lang="en-US" altLang="zh-TW" noProof="0" smtClean="0"/>
              <a:pPr/>
              <a:t>‹#›</a:t>
            </a:fld>
            <a:endParaRPr lang="zh-TW" altLang="en-US" noProof="0" dirty="0"/>
          </a:p>
        </p:txBody>
      </p:sp>
      <p:pic>
        <p:nvPicPr>
          <p:cNvPr id="11" name="圖片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chor="b"/>
          <a:lstStyle>
            <a:lvl1pPr algn="l" rtl="0">
              <a:defRPr sz="3200"/>
            </a:lvl1pPr>
          </a:lstStyle>
          <a:p>
            <a:pPr rtl="0"/>
            <a:r>
              <a:rPr lang="zh-TW" altLang="en-US" noProof="0"/>
              <a:t>按一下以編輯母片標題樣式</a:t>
            </a:r>
            <a:endParaRPr lang="zh-TW" altLang="en-US" noProof="0" dirty="0"/>
          </a:p>
        </p:txBody>
      </p:sp>
      <p:sp>
        <p:nvSpPr>
          <p:cNvPr id="3" name="圖片預留位置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zh-TW" altLang="en-US" noProof="0"/>
              <a:t>按一下圖示以新增圖片</a:t>
            </a:r>
            <a:endParaRPr lang="zh-TW" altLang="en-US" noProof="0" dirty="0"/>
          </a:p>
        </p:txBody>
      </p:sp>
      <p:sp>
        <p:nvSpPr>
          <p:cNvPr id="4" name="文字預留位置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noProof="0"/>
              <a:t>按一下以編輯母片文字樣式</a:t>
            </a:r>
          </a:p>
        </p:txBody>
      </p:sp>
      <p:sp>
        <p:nvSpPr>
          <p:cNvPr id="5" name="日期預留位置 4"/>
          <p:cNvSpPr>
            <a:spLocks noGrp="1"/>
          </p:cNvSpPr>
          <p:nvPr>
            <p:ph type="dt" sz="half" idx="10"/>
          </p:nvPr>
        </p:nvSpPr>
        <p:spPr/>
        <p:txBody>
          <a:bodyPr rtlCol="0"/>
          <a:lstStyle>
            <a:lvl1pPr>
              <a:defRPr/>
            </a:lvl1pPr>
          </a:lstStyle>
          <a:p>
            <a:fld id="{7D7FDB3B-7800-40E3-A6B6-9BAD1E231126}" type="datetime1">
              <a:rPr lang="zh-TW" altLang="en-US" smtClean="0"/>
              <a:t>2020/12/16</a:t>
            </a:fld>
            <a:endParaRPr lang="zh-TW" altLang="en-US" dirty="0"/>
          </a:p>
        </p:txBody>
      </p:sp>
      <p:sp>
        <p:nvSpPr>
          <p:cNvPr id="6" name="頁尾預留位置 5"/>
          <p:cNvSpPr>
            <a:spLocks noGrp="1"/>
          </p:cNvSpPr>
          <p:nvPr>
            <p:ph type="ftr" sz="quarter" idx="11"/>
          </p:nvPr>
        </p:nvSpPr>
        <p:spPr/>
        <p:txBody>
          <a:bodyPr rtlCol="0"/>
          <a:lstStyle/>
          <a:p>
            <a:pPr rtl="0"/>
            <a:endParaRPr lang="zh-TW" altLang="en-US" noProof="0" dirty="0"/>
          </a:p>
        </p:txBody>
      </p:sp>
      <p:sp>
        <p:nvSpPr>
          <p:cNvPr id="7" name="投影片編號預留位置 6"/>
          <p:cNvSpPr>
            <a:spLocks noGrp="1"/>
          </p:cNvSpPr>
          <p:nvPr>
            <p:ph type="sldNum" sz="quarter" idx="12"/>
          </p:nvPr>
        </p:nvSpPr>
        <p:spPr/>
        <p:txBody>
          <a:bodyPr rtlCol="0"/>
          <a:lstStyle/>
          <a:p>
            <a:pPr rtl="0"/>
            <a:fld id="{0FF54DE5-C571-48E8-A5BC-B369434E2F44}" type="slidenum">
              <a:rPr lang="en-US" altLang="zh-TW" noProof="0" smtClean="0"/>
              <a:pPr rtl="0"/>
              <a:t>‹#›</a:t>
            </a:fld>
            <a:endParaRPr lang="en-US" altLang="zh-TW" noProof="0"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endParaRPr lang="zh-TW" altLang="en-US" noProof="0" dirty="0"/>
          </a:p>
        </p:txBody>
      </p:sp>
      <p:sp>
        <p:nvSpPr>
          <p:cNvPr id="3" name="直排文字預留位置 2"/>
          <p:cNvSpPr>
            <a:spLocks noGrp="1"/>
          </p:cNvSpPr>
          <p:nvPr>
            <p:ph type="body" orient="vert" idx="1"/>
          </p:nvPr>
        </p:nvSpPr>
        <p:spPr/>
        <p:txBody>
          <a:bodyPr vert="eaVert" rtlCol="0"/>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日期預留位置 3"/>
          <p:cNvSpPr>
            <a:spLocks noGrp="1"/>
          </p:cNvSpPr>
          <p:nvPr>
            <p:ph type="dt" sz="half" idx="10"/>
          </p:nvPr>
        </p:nvSpPr>
        <p:spPr/>
        <p:txBody>
          <a:bodyPr rtlCol="0"/>
          <a:lstStyle>
            <a:lvl1pPr>
              <a:defRPr/>
            </a:lvl1pPr>
          </a:lstStyle>
          <a:p>
            <a:fld id="{4DA87812-F105-4A46-8C5E-5714525C938E}" type="datetime1">
              <a:rPr lang="zh-TW" altLang="en-US" smtClean="0"/>
              <a:t>2020/12/16</a:t>
            </a:fld>
            <a:endParaRPr lang="zh-TW" altLang="en-US" dirty="0"/>
          </a:p>
        </p:txBody>
      </p:sp>
      <p:sp>
        <p:nvSpPr>
          <p:cNvPr id="5" name="頁尾預留位置 4"/>
          <p:cNvSpPr>
            <a:spLocks noGrp="1"/>
          </p:cNvSpPr>
          <p:nvPr>
            <p:ph type="ftr" sz="quarter" idx="11"/>
          </p:nvPr>
        </p:nvSpPr>
        <p:spPr/>
        <p:txBody>
          <a:bodyPr rtlCol="0"/>
          <a:lstStyle/>
          <a:p>
            <a:pPr rtl="0"/>
            <a:endParaRPr lang="zh-TW" altLang="en-US" noProof="0" dirty="0"/>
          </a:p>
        </p:txBody>
      </p:sp>
      <p:sp>
        <p:nvSpPr>
          <p:cNvPr id="6" name="投影片編號預留位置 5"/>
          <p:cNvSpPr>
            <a:spLocks noGrp="1"/>
          </p:cNvSpPr>
          <p:nvPr>
            <p:ph type="sldNum" sz="quarter" idx="12"/>
          </p:nvPr>
        </p:nvSpPr>
        <p:spPr/>
        <p:txBody>
          <a:bodyPr rtlCol="0"/>
          <a:lstStyle/>
          <a:p>
            <a:pPr rtl="0"/>
            <a:fld id="{0FF54DE5-C571-48E8-A5BC-B369434E2F44}" type="slidenum">
              <a:rPr lang="en-US" altLang="zh-TW" noProof="0" smtClean="0"/>
              <a:pPr rtl="0"/>
              <a:t>‹#›</a:t>
            </a:fld>
            <a:endParaRPr lang="en-US" altLang="zh-TW" noProof="0"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372600" y="365125"/>
            <a:ext cx="1714500" cy="5811838"/>
          </a:xfrm>
        </p:spPr>
        <p:txBody>
          <a:bodyPr vert="eaVert" rtlCol="0"/>
          <a:lstStyle/>
          <a:p>
            <a:pPr rtl="0"/>
            <a:r>
              <a:rPr lang="zh-TW" altLang="en-US" noProof="0"/>
              <a:t>按一下以編輯母片標題樣式</a:t>
            </a:r>
            <a:endParaRPr lang="zh-TW" altLang="en-US" noProof="0" dirty="0"/>
          </a:p>
        </p:txBody>
      </p:sp>
      <p:sp>
        <p:nvSpPr>
          <p:cNvPr id="3" name="直排文字預留位置 2"/>
          <p:cNvSpPr>
            <a:spLocks noGrp="1"/>
          </p:cNvSpPr>
          <p:nvPr>
            <p:ph type="body" orient="vert" idx="1"/>
          </p:nvPr>
        </p:nvSpPr>
        <p:spPr>
          <a:xfrm>
            <a:off x="1104900" y="365125"/>
            <a:ext cx="8098896" cy="5811838"/>
          </a:xfrm>
        </p:spPr>
        <p:txBody>
          <a:bodyPr vert="eaVert" rtlCol="0"/>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日期預留位置 3"/>
          <p:cNvSpPr>
            <a:spLocks noGrp="1"/>
          </p:cNvSpPr>
          <p:nvPr>
            <p:ph type="dt" sz="half" idx="10"/>
          </p:nvPr>
        </p:nvSpPr>
        <p:spPr/>
        <p:txBody>
          <a:bodyPr rtlCol="0"/>
          <a:lstStyle>
            <a:lvl1pPr>
              <a:defRPr/>
            </a:lvl1pPr>
          </a:lstStyle>
          <a:p>
            <a:fld id="{62FBDBAA-20D5-4943-BB84-709E7D6944DE}" type="datetime1">
              <a:rPr lang="zh-TW" altLang="en-US" smtClean="0"/>
              <a:t>2020/12/16</a:t>
            </a:fld>
            <a:endParaRPr lang="zh-TW" altLang="en-US" dirty="0"/>
          </a:p>
        </p:txBody>
      </p:sp>
      <p:sp>
        <p:nvSpPr>
          <p:cNvPr id="5" name="頁尾預留位置 4"/>
          <p:cNvSpPr>
            <a:spLocks noGrp="1"/>
          </p:cNvSpPr>
          <p:nvPr>
            <p:ph type="ftr" sz="quarter" idx="11"/>
          </p:nvPr>
        </p:nvSpPr>
        <p:spPr/>
        <p:txBody>
          <a:bodyPr rtlCol="0"/>
          <a:lstStyle/>
          <a:p>
            <a:pPr rtl="0"/>
            <a:endParaRPr lang="zh-TW" altLang="en-US" noProof="0" dirty="0"/>
          </a:p>
        </p:txBody>
      </p:sp>
      <p:sp>
        <p:nvSpPr>
          <p:cNvPr id="6" name="投影片編號預留位置 5"/>
          <p:cNvSpPr>
            <a:spLocks noGrp="1"/>
          </p:cNvSpPr>
          <p:nvPr>
            <p:ph type="sldNum" sz="quarter" idx="12"/>
          </p:nvPr>
        </p:nvSpPr>
        <p:spPr/>
        <p:txBody>
          <a:bodyPr rtlCol="0"/>
          <a:lstStyle/>
          <a:p>
            <a:pPr rtl="0"/>
            <a:fld id="{0FF54DE5-C571-48E8-A5BC-B369434E2F44}" type="slidenum">
              <a:rPr lang="en-US" altLang="zh-TW" noProof="0" smtClean="0"/>
              <a:pPr rtl="0"/>
              <a:t>‹#›</a:t>
            </a:fld>
            <a:endParaRPr lang="en-US" altLang="zh-TW" noProof="0" dirty="0"/>
          </a:p>
        </p:txBody>
      </p:sp>
      <p:grpSp>
        <p:nvGrpSpPr>
          <p:cNvPr id="7" name="群組 6"/>
          <p:cNvGrpSpPr/>
          <p:nvPr/>
        </p:nvGrpSpPr>
        <p:grpSpPr>
          <a:xfrm rot="5400000">
            <a:off x="6514047" y="3228843"/>
            <a:ext cx="5632704" cy="84403"/>
            <a:chOff x="1073150" y="1219201"/>
            <a:chExt cx="10058400" cy="63125"/>
          </a:xfrm>
        </p:grpSpPr>
        <p:cxnSp>
          <p:nvCxnSpPr>
            <p:cNvPr id="8" name="直線接點​​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內容預留位置 2"/>
          <p:cNvSpPr>
            <a:spLocks noGrp="1"/>
          </p:cNvSpPr>
          <p:nvPr>
            <p:ph idx="1"/>
          </p:nvPr>
        </p:nvSpPr>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日期預留位置 3"/>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038A33F7-C5F4-40D9-975E-7D42FE934938}" type="datetime1">
              <a:rPr lang="zh-TW" altLang="en-US" smtClean="0"/>
              <a:t>2020/12/16</a:t>
            </a:fld>
            <a:endParaRPr lang="zh-TW" altLang="en-US" dirty="0"/>
          </a:p>
        </p:txBody>
      </p:sp>
      <p:sp>
        <p:nvSpPr>
          <p:cNvPr id="5" name="頁尾預留位置 4"/>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6" name="投影片編號預留位置 5"/>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0FF54DE5-C571-48E8-A5BC-B369434E2F44}" type="slidenum">
              <a:rPr lang="en-US" altLang="zh-TW" noProof="0" smtClean="0"/>
              <a:pPr/>
              <a:t>‹#›</a:t>
            </a:fld>
            <a:endParaRPr lang="zh-TW" altLang="en-US" noProof="0"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含圖片的標題投影片">
    <p:spTree>
      <p:nvGrpSpPr>
        <p:cNvPr id="1" name=""/>
        <p:cNvGrpSpPr/>
        <p:nvPr/>
      </p:nvGrpSpPr>
      <p:grpSpPr>
        <a:xfrm>
          <a:off x="0" y="0"/>
          <a:ext cx="0" cy="0"/>
          <a:chOff x="0" y="0"/>
          <a:chExt cx="0" cy="0"/>
        </a:xfrm>
      </p:grpSpPr>
      <p:grpSp>
        <p:nvGrpSpPr>
          <p:cNvPr id="13" name="群組 12"/>
          <p:cNvGrpSpPr/>
          <p:nvPr/>
        </p:nvGrpSpPr>
        <p:grpSpPr>
          <a:xfrm rot="10800000">
            <a:off x="0" y="5645510"/>
            <a:ext cx="12192000" cy="63125"/>
            <a:chOff x="507492" y="1501519"/>
            <a:chExt cx="8129016" cy="63125"/>
          </a:xfrm>
        </p:grpSpPr>
        <p:cxnSp>
          <p:nvCxnSpPr>
            <p:cNvPr id="17" name="直線接點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群組 13"/>
          <p:cNvGrpSpPr/>
          <p:nvPr/>
        </p:nvGrpSpPr>
        <p:grpSpPr>
          <a:xfrm>
            <a:off x="0" y="1143000"/>
            <a:ext cx="12192000" cy="63125"/>
            <a:chOff x="507492" y="1501519"/>
            <a:chExt cx="8129016" cy="63125"/>
          </a:xfrm>
        </p:grpSpPr>
        <p:cxnSp>
          <p:nvCxnSpPr>
            <p:cNvPr id="15" name="直線接點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8" name="矩形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ctrTitle"/>
          </p:nvPr>
        </p:nvSpPr>
        <p:spPr>
          <a:xfrm>
            <a:off x="1104900" y="2292094"/>
            <a:ext cx="5734050" cy="2219691"/>
          </a:xfrm>
        </p:spPr>
        <p:txBody>
          <a:bodyPr rtlCol="0" anchor="ctr">
            <a:normAutofit/>
          </a:bodyPr>
          <a:lstStyle>
            <a:lvl1pPr algn="l" rtl="0">
              <a:defRPr sz="4400" cap="all" baseline="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副標題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atin typeface="Microsoft JhengHei UI" panose="020B0604030504040204" pitchFamily="34" charset="-120"/>
                <a:ea typeface="Microsoft JhengHei UI" panose="020B0604030504040204" pitchFamily="34" charset="-120"/>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zh-TW" altLang="en-US" noProof="0"/>
              <a:t>按一下以編輯母片副標題樣式</a:t>
            </a:r>
            <a:endParaRPr lang="zh-TW" altLang="en-US" noProof="0" dirty="0"/>
          </a:p>
        </p:txBody>
      </p:sp>
      <p:pic>
        <p:nvPicPr>
          <p:cNvPr id="10" name="圖片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圖片預留位置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endParaRPr lang="zh-TW" altLang="en-US" noProof="0" dirty="0"/>
          </a:p>
        </p:txBody>
      </p:sp>
      <p:sp>
        <p:nvSpPr>
          <p:cNvPr id="19" name="說明文字"/>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zh-TW" altLang="en-US" sz="1200" b="1" i="1" noProof="0" dirty="0">
                <a:latin typeface="Microsoft JhengHei UI" panose="020B0604030504040204" pitchFamily="34" charset="-120"/>
                <a:ea typeface="Microsoft JhengHei UI" panose="020B0604030504040204" pitchFamily="34" charset="-120"/>
                <a:cs typeface="Arial" pitchFamily="34" charset="0"/>
              </a:rPr>
              <a:t>附註</a:t>
            </a:r>
            <a:r>
              <a:rPr lang="en-US" altLang="zh-TW" sz="1200" b="1" i="1" noProof="0" dirty="0">
                <a:latin typeface="Microsoft JhengHei UI" panose="020B0604030504040204" pitchFamily="34" charset="-120"/>
                <a:ea typeface="Microsoft JhengHei UI" panose="020B0604030504040204" pitchFamily="34" charset="-120"/>
                <a:cs typeface="Arial" pitchFamily="34" charset="0"/>
              </a:rPr>
              <a:t>︰</a:t>
            </a:r>
          </a:p>
          <a:p>
            <a:pPr rtl="0"/>
            <a:r>
              <a:rPr lang="zh-TW" altLang="en-US" sz="1200" i="1" noProof="0" dirty="0">
                <a:latin typeface="Microsoft JhengHei UI" panose="020B0604030504040204" pitchFamily="34" charset="-120"/>
                <a:ea typeface="Microsoft JhengHei UI" panose="020B0604030504040204" pitchFamily="34" charset="-120"/>
                <a:cs typeface="Arial" pitchFamily="34" charset="0"/>
              </a:rPr>
              <a:t>若要變更此投影片上的影像，請選取該影像並將其刪除。然後按一下預留位置中的 </a:t>
            </a:r>
            <a:r>
              <a:rPr lang="en-US" altLang="zh-TW" sz="1200" i="1" noProof="0" dirty="0">
                <a:latin typeface="Microsoft JhengHei UI" panose="020B0604030504040204" pitchFamily="34" charset="-120"/>
                <a:ea typeface="Microsoft JhengHei UI" panose="020B0604030504040204" pitchFamily="34" charset="-120"/>
                <a:cs typeface="Arial" pitchFamily="34" charset="0"/>
              </a:rPr>
              <a:t>[</a:t>
            </a:r>
            <a:r>
              <a:rPr lang="zh-TW" altLang="en-US" sz="1200" i="1" noProof="0" dirty="0">
                <a:latin typeface="Microsoft JhengHei UI" panose="020B0604030504040204" pitchFamily="34" charset="-120"/>
                <a:ea typeface="Microsoft JhengHei UI" panose="020B0604030504040204" pitchFamily="34" charset="-120"/>
                <a:cs typeface="Arial" pitchFamily="34" charset="0"/>
              </a:rPr>
              <a:t>圖片</a:t>
            </a:r>
            <a:r>
              <a:rPr lang="en-US" altLang="zh-TW" sz="1200" i="1" noProof="0" dirty="0">
                <a:latin typeface="Microsoft JhengHei UI" panose="020B0604030504040204" pitchFamily="34" charset="-120"/>
                <a:ea typeface="Microsoft JhengHei UI" panose="020B0604030504040204" pitchFamily="34" charset="-120"/>
                <a:cs typeface="Arial" pitchFamily="34" charset="0"/>
              </a:rPr>
              <a:t>] </a:t>
            </a:r>
            <a:r>
              <a:rPr lang="zh-TW" altLang="en-US" sz="1200" i="1" noProof="0" dirty="0">
                <a:latin typeface="Microsoft JhengHei UI" panose="020B0604030504040204" pitchFamily="34" charset="-120"/>
                <a:ea typeface="Microsoft JhengHei UI" panose="020B0604030504040204" pitchFamily="34" charset="-120"/>
                <a:cs typeface="Arial" pitchFamily="34" charset="0"/>
              </a:rPr>
              <a:t>圖示以插入您自己的影像。</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grpSp>
        <p:nvGrpSpPr>
          <p:cNvPr id="8" name="群組 7"/>
          <p:cNvGrpSpPr/>
          <p:nvPr/>
        </p:nvGrpSpPr>
        <p:grpSpPr>
          <a:xfrm>
            <a:off x="0" y="2514600"/>
            <a:ext cx="12192000" cy="3194035"/>
            <a:chOff x="647402" y="2514600"/>
            <a:chExt cx="10838688" cy="3194035"/>
          </a:xfrm>
        </p:grpSpPr>
        <p:grpSp>
          <p:nvGrpSpPr>
            <p:cNvPr id="9" name="群組 8"/>
            <p:cNvGrpSpPr/>
            <p:nvPr/>
          </p:nvGrpSpPr>
          <p:grpSpPr>
            <a:xfrm>
              <a:off x="647402" y="2514600"/>
              <a:ext cx="10838688" cy="63125"/>
              <a:chOff x="507492" y="1501519"/>
              <a:chExt cx="8129016" cy="63125"/>
            </a:xfrm>
          </p:grpSpPr>
          <p:cxnSp>
            <p:nvCxnSpPr>
              <p:cNvPr id="14" name="直線接點​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grpSp>
          <p:nvGrpSpPr>
            <p:cNvPr id="11" name="群組 10"/>
            <p:cNvGrpSpPr/>
            <p:nvPr/>
          </p:nvGrpSpPr>
          <p:grpSpPr>
            <a:xfrm rot="10800000">
              <a:off x="647402" y="5645510"/>
              <a:ext cx="10838688" cy="63125"/>
              <a:chOff x="507492" y="1501519"/>
              <a:chExt cx="8129016" cy="63125"/>
            </a:xfrm>
          </p:grpSpPr>
          <p:cxnSp>
            <p:nvCxnSpPr>
              <p:cNvPr id="12" name="直線接點​​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標題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文字預留位置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latin typeface="Microsoft JhengHei UI" panose="020B0604030504040204" pitchFamily="34" charset="-120"/>
                <a:ea typeface="Microsoft JhengHei UI" panose="020B0604030504040204" pitchFamily="34" charset="-120"/>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zh-TW" altLang="en-US" noProof="0"/>
              <a:t>按一下以編輯母片文字樣式</a:t>
            </a:r>
          </a:p>
        </p:txBody>
      </p:sp>
      <p:sp>
        <p:nvSpPr>
          <p:cNvPr id="4" name="日期預留位置 3"/>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5583F65E-85E1-4023-BC5A-4D5B4FD522B5}" type="datetime1">
              <a:rPr lang="zh-TW" altLang="en-US" smtClean="0"/>
              <a:t>2020/12/16</a:t>
            </a:fld>
            <a:endParaRPr lang="zh-TW" altLang="en-US" dirty="0"/>
          </a:p>
        </p:txBody>
      </p:sp>
      <p:sp>
        <p:nvSpPr>
          <p:cNvPr id="5" name="頁尾預留位置 4"/>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6" name="投影片編號預留位置 5"/>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0FF54DE5-C571-48E8-A5BC-B369434E2F44}" type="slidenum">
              <a:rPr lang="en-US" altLang="zh-TW" noProof="0" smtClean="0"/>
              <a:pPr/>
              <a:t>‹#›</a:t>
            </a:fld>
            <a:endParaRPr lang="zh-TW" altLang="en-US" noProof="0" dirty="0"/>
          </a:p>
        </p:txBody>
      </p:sp>
      <p:pic>
        <p:nvPicPr>
          <p:cNvPr id="7" name="圖片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內容預留位置 2"/>
          <p:cNvSpPr>
            <a:spLocks noGrp="1"/>
          </p:cNvSpPr>
          <p:nvPr>
            <p:ph sz="half" idx="1"/>
          </p:nvPr>
        </p:nvSpPr>
        <p:spPr>
          <a:xfrm>
            <a:off x="1104900" y="1600200"/>
            <a:ext cx="4914900" cy="4571999"/>
          </a:xfrm>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lgn="l" rtl="0">
              <a:defRPr>
                <a:latin typeface="Microsoft JhengHei UI" panose="020B0604030504040204" pitchFamily="34" charset="-120"/>
                <a:ea typeface="Microsoft JhengHei UI" panose="020B0604030504040204" pitchFamily="34" charset="-120"/>
              </a:defRPr>
            </a:lvl5pPr>
            <a:lvl6pPr algn="l" rtl="0">
              <a:defRPr/>
            </a:lvl6pPr>
            <a:lvl7pPr algn="l" rtl="0">
              <a:defRPr/>
            </a:lvl7pPr>
            <a:lvl8pPr algn="l" rtl="0">
              <a:defRPr/>
            </a:lvl8pPr>
            <a:lvl9pPr algn="l" rtl="0">
              <a:defRPr/>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內容預留位置 3"/>
          <p:cNvSpPr>
            <a:spLocks noGrp="1"/>
          </p:cNvSpPr>
          <p:nvPr>
            <p:ph sz="half" idx="2"/>
          </p:nvPr>
        </p:nvSpPr>
        <p:spPr>
          <a:xfrm>
            <a:off x="6172200" y="1600200"/>
            <a:ext cx="4914900" cy="4571999"/>
          </a:xfrm>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lgn="l" rtl="0">
              <a:defRPr>
                <a:latin typeface="Microsoft JhengHei UI" panose="020B0604030504040204" pitchFamily="34" charset="-120"/>
                <a:ea typeface="Microsoft JhengHei UI" panose="020B0604030504040204" pitchFamily="34" charset="-120"/>
              </a:defRPr>
            </a:lvl5pPr>
            <a:lvl6pPr algn="l" rtl="0">
              <a:defRPr/>
            </a:lvl6pPr>
            <a:lvl7pPr algn="l" rtl="0">
              <a:defRPr/>
            </a:lvl7pPr>
            <a:lvl8pPr algn="l" rtl="0">
              <a:defRPr/>
            </a:lvl8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5" name="日期預留位置 4"/>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5AA3BCBC-8BDF-4AEC-B271-13EE936677E2}" type="datetime1">
              <a:rPr lang="zh-TW" altLang="en-US" smtClean="0"/>
              <a:t>2020/12/16</a:t>
            </a:fld>
            <a:endParaRPr lang="zh-TW" altLang="en-US" dirty="0"/>
          </a:p>
        </p:txBody>
      </p:sp>
      <p:sp>
        <p:nvSpPr>
          <p:cNvPr id="6" name="頁尾預留位置 5"/>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7" name="投影片編號預留位置 6"/>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0FF54DE5-C571-48E8-A5BC-B369434E2F44}" type="slidenum">
              <a:rPr lang="en-US" altLang="zh-TW" noProof="0" smtClean="0"/>
              <a:pPr/>
              <a:t>‹#›</a:t>
            </a:fld>
            <a:endParaRPr lang="zh-TW" altLang="en-US" noProof="0"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文字預留位置 2"/>
          <p:cNvSpPr>
            <a:spLocks noGrp="1"/>
          </p:cNvSpPr>
          <p:nvPr>
            <p:ph type="body" idx="1"/>
          </p:nvPr>
        </p:nvSpPr>
        <p:spPr>
          <a:xfrm>
            <a:off x="1104900" y="1600200"/>
            <a:ext cx="4919472" cy="823912"/>
          </a:xfrm>
        </p:spPr>
        <p:txBody>
          <a:bodyPr rtlCol="0" anchor="b"/>
          <a:lstStyle>
            <a:lvl1pPr marL="0" indent="0" algn="l" rtl="0">
              <a:spcBef>
                <a:spcPts val="0"/>
              </a:spcBef>
              <a:buNone/>
              <a:defRPr sz="2400" b="1">
                <a:latin typeface="Microsoft JhengHei UI" panose="020B0604030504040204" pitchFamily="34" charset="-120"/>
                <a:ea typeface="Microsoft JhengHei UI" panose="020B0604030504040204" pitchFamily="34" charset="-120"/>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TW" altLang="en-US" noProof="0"/>
              <a:t>按一下以編輯母片文字樣式</a:t>
            </a:r>
          </a:p>
        </p:txBody>
      </p:sp>
      <p:sp>
        <p:nvSpPr>
          <p:cNvPr id="4" name="內容預留位置 3"/>
          <p:cNvSpPr>
            <a:spLocks noGrp="1"/>
          </p:cNvSpPr>
          <p:nvPr>
            <p:ph sz="half" idx="2"/>
          </p:nvPr>
        </p:nvSpPr>
        <p:spPr>
          <a:xfrm>
            <a:off x="1104900" y="2424112"/>
            <a:ext cx="4919472" cy="3748088"/>
          </a:xfrm>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5" name="文字預留位置 4"/>
          <p:cNvSpPr>
            <a:spLocks noGrp="1"/>
          </p:cNvSpPr>
          <p:nvPr>
            <p:ph type="body" sz="quarter" idx="3"/>
          </p:nvPr>
        </p:nvSpPr>
        <p:spPr>
          <a:xfrm>
            <a:off x="6166110" y="1600200"/>
            <a:ext cx="4919472" cy="823912"/>
          </a:xfrm>
        </p:spPr>
        <p:txBody>
          <a:bodyPr rtlCol="0" anchor="b"/>
          <a:lstStyle>
            <a:lvl1pPr marL="0" indent="0" algn="l" rtl="0">
              <a:spcBef>
                <a:spcPts val="0"/>
              </a:spcBef>
              <a:buNone/>
              <a:defRPr sz="2400" b="1">
                <a:latin typeface="Microsoft JhengHei UI" panose="020B0604030504040204" pitchFamily="34" charset="-120"/>
                <a:ea typeface="Microsoft JhengHei UI" panose="020B0604030504040204" pitchFamily="34" charset="-120"/>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TW" altLang="en-US" noProof="0"/>
              <a:t>按一下以編輯母片文字樣式</a:t>
            </a:r>
          </a:p>
        </p:txBody>
      </p:sp>
      <p:sp>
        <p:nvSpPr>
          <p:cNvPr id="6" name="內容預留位置 5"/>
          <p:cNvSpPr>
            <a:spLocks noGrp="1"/>
          </p:cNvSpPr>
          <p:nvPr>
            <p:ph sz="quarter" idx="4"/>
          </p:nvPr>
        </p:nvSpPr>
        <p:spPr>
          <a:xfrm>
            <a:off x="6166110" y="2424112"/>
            <a:ext cx="4919472" cy="3748088"/>
          </a:xfrm>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7" name="日期預留位置 6"/>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D0D07246-DFB1-4CCD-A9DF-4676D54FD6D0}" type="datetime1">
              <a:rPr lang="zh-TW" altLang="en-US" smtClean="0"/>
              <a:t>2020/12/16</a:t>
            </a:fld>
            <a:endParaRPr lang="zh-TW" altLang="en-US" dirty="0"/>
          </a:p>
        </p:txBody>
      </p:sp>
      <p:sp>
        <p:nvSpPr>
          <p:cNvPr id="8" name="頁尾預留位置 7"/>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dirty="0"/>
          </a:p>
        </p:txBody>
      </p:sp>
      <p:sp>
        <p:nvSpPr>
          <p:cNvPr id="9" name="投影片編號預留位置 8"/>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0FF54DE5-C571-48E8-A5BC-B369434E2F44}" type="slidenum">
              <a:rPr lang="en-US" altLang="zh-TW" smtClean="0"/>
              <a:pPr/>
              <a:t>‹#›</a:t>
            </a:fld>
            <a:endParaRPr lang="en-US" altLang="zh-TW"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endParaRPr lang="zh-TW" altLang="en-US" noProof="0" dirty="0"/>
          </a:p>
        </p:txBody>
      </p:sp>
      <p:sp>
        <p:nvSpPr>
          <p:cNvPr id="3" name="日期預留位置 2"/>
          <p:cNvSpPr>
            <a:spLocks noGrp="1"/>
          </p:cNvSpPr>
          <p:nvPr>
            <p:ph type="dt" sz="half" idx="10"/>
          </p:nvPr>
        </p:nvSpPr>
        <p:spPr/>
        <p:txBody>
          <a:bodyPr rtlCol="0"/>
          <a:lstStyle>
            <a:lvl1pPr>
              <a:defRPr/>
            </a:lvl1pPr>
          </a:lstStyle>
          <a:p>
            <a:fld id="{78C094EB-32C9-4909-AC49-657CF9A21749}" type="datetime1">
              <a:rPr lang="zh-TW" altLang="en-US" smtClean="0"/>
              <a:t>2020/12/16</a:t>
            </a:fld>
            <a:endParaRPr lang="zh-TW" altLang="en-US" dirty="0"/>
          </a:p>
        </p:txBody>
      </p:sp>
      <p:sp>
        <p:nvSpPr>
          <p:cNvPr id="4" name="頁尾預留位置 3"/>
          <p:cNvSpPr>
            <a:spLocks noGrp="1"/>
          </p:cNvSpPr>
          <p:nvPr>
            <p:ph type="ftr" sz="quarter" idx="11"/>
          </p:nvPr>
        </p:nvSpPr>
        <p:spPr/>
        <p:txBody>
          <a:bodyPr rtlCol="0"/>
          <a:lstStyle/>
          <a:p>
            <a:pPr rtl="0"/>
            <a:endParaRPr lang="zh-TW" altLang="en-US" noProof="0" dirty="0"/>
          </a:p>
        </p:txBody>
      </p:sp>
      <p:sp>
        <p:nvSpPr>
          <p:cNvPr id="5" name="投影片編號預留位置 4"/>
          <p:cNvSpPr>
            <a:spLocks noGrp="1"/>
          </p:cNvSpPr>
          <p:nvPr>
            <p:ph type="sldNum" sz="quarter" idx="12"/>
          </p:nvPr>
        </p:nvSpPr>
        <p:spPr/>
        <p:txBody>
          <a:bodyPr rtlCol="0"/>
          <a:lstStyle/>
          <a:p>
            <a:pPr rtl="0"/>
            <a:fld id="{0FF54DE5-C571-48E8-A5BC-B369434E2F44}" type="slidenum">
              <a:rPr lang="en-US" altLang="zh-TW" noProof="0" smtClean="0"/>
              <a:pPr rtl="0"/>
              <a:t>‹#›</a:t>
            </a:fld>
            <a:endParaRPr lang="en-US" altLang="zh-TW" noProof="0"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預留位置 1"/>
          <p:cNvSpPr>
            <a:spLocks noGrp="1"/>
          </p:cNvSpPr>
          <p:nvPr>
            <p:ph type="dt" sz="half" idx="10"/>
          </p:nvPr>
        </p:nvSpPr>
        <p:spPr/>
        <p:txBody>
          <a:bodyPr rtlCol="0"/>
          <a:lstStyle>
            <a:lvl1pPr>
              <a:defRPr/>
            </a:lvl1pPr>
          </a:lstStyle>
          <a:p>
            <a:fld id="{7EAB291F-7C7D-407F-9179-E1D53121CB50}" type="datetime1">
              <a:rPr lang="zh-TW" altLang="en-US" smtClean="0"/>
              <a:t>2020/12/16</a:t>
            </a:fld>
            <a:endParaRPr lang="zh-TW" altLang="en-US" dirty="0"/>
          </a:p>
        </p:txBody>
      </p:sp>
      <p:sp>
        <p:nvSpPr>
          <p:cNvPr id="3" name="頁尾預留位置 2"/>
          <p:cNvSpPr>
            <a:spLocks noGrp="1"/>
          </p:cNvSpPr>
          <p:nvPr>
            <p:ph type="ftr" sz="quarter" idx="11"/>
          </p:nvPr>
        </p:nvSpPr>
        <p:spPr/>
        <p:txBody>
          <a:bodyPr rtlCol="0"/>
          <a:lstStyle/>
          <a:p>
            <a:pPr rtl="0"/>
            <a:endParaRPr lang="zh-TW" altLang="en-US" noProof="0" dirty="0"/>
          </a:p>
        </p:txBody>
      </p:sp>
      <p:sp>
        <p:nvSpPr>
          <p:cNvPr id="4" name="投影片編號預留位置 3"/>
          <p:cNvSpPr>
            <a:spLocks noGrp="1"/>
          </p:cNvSpPr>
          <p:nvPr>
            <p:ph type="sldNum" sz="quarter" idx="12"/>
          </p:nvPr>
        </p:nvSpPr>
        <p:spPr/>
        <p:txBody>
          <a:bodyPr rtlCol="0"/>
          <a:lstStyle/>
          <a:p>
            <a:pPr rtl="0"/>
            <a:fld id="{0FF54DE5-C571-48E8-A5BC-B369434E2F44}" type="slidenum">
              <a:rPr lang="en-US" altLang="zh-TW" noProof="0" smtClean="0"/>
              <a:pPr rtl="0"/>
              <a:t>‹#›</a:t>
            </a:fld>
            <a:endParaRPr lang="en-US" altLang="zh-TW" noProof="0"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chor="b"/>
          <a:lstStyle>
            <a:lvl1pPr algn="l" rtl="0">
              <a:defRPr sz="3200"/>
            </a:lvl1pPr>
          </a:lstStyle>
          <a:p>
            <a:pPr rtl="0"/>
            <a:r>
              <a:rPr lang="zh-TW" altLang="en-US" noProof="0"/>
              <a:t>按一下以編輯母片標題樣式</a:t>
            </a:r>
            <a:endParaRPr lang="zh-TW" altLang="en-US" noProof="0" dirty="0"/>
          </a:p>
        </p:txBody>
      </p:sp>
      <p:sp>
        <p:nvSpPr>
          <p:cNvPr id="3" name="內容預留位置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文字預留位置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zh-TW" altLang="en-US" noProof="0"/>
              <a:t>按一下以編輯母片文字樣式</a:t>
            </a:r>
          </a:p>
        </p:txBody>
      </p:sp>
      <p:sp>
        <p:nvSpPr>
          <p:cNvPr id="5" name="日期預留位置 4"/>
          <p:cNvSpPr>
            <a:spLocks noGrp="1"/>
          </p:cNvSpPr>
          <p:nvPr>
            <p:ph type="dt" sz="half" idx="10"/>
          </p:nvPr>
        </p:nvSpPr>
        <p:spPr/>
        <p:txBody>
          <a:bodyPr rtlCol="0"/>
          <a:lstStyle>
            <a:lvl1pPr>
              <a:defRPr/>
            </a:lvl1pPr>
          </a:lstStyle>
          <a:p>
            <a:fld id="{4CF9B822-4504-471E-B379-A682D8FB49B9}" type="datetime1">
              <a:rPr lang="zh-TW" altLang="en-US" smtClean="0"/>
              <a:t>2020/12/16</a:t>
            </a:fld>
            <a:endParaRPr lang="zh-TW" altLang="en-US" dirty="0"/>
          </a:p>
        </p:txBody>
      </p:sp>
      <p:sp>
        <p:nvSpPr>
          <p:cNvPr id="6" name="頁尾預留位置 5"/>
          <p:cNvSpPr>
            <a:spLocks noGrp="1"/>
          </p:cNvSpPr>
          <p:nvPr>
            <p:ph type="ftr" sz="quarter" idx="11"/>
          </p:nvPr>
        </p:nvSpPr>
        <p:spPr/>
        <p:txBody>
          <a:bodyPr rtlCol="0"/>
          <a:lstStyle/>
          <a:p>
            <a:pPr rtl="0"/>
            <a:endParaRPr lang="zh-TW" altLang="en-US" noProof="0" dirty="0"/>
          </a:p>
        </p:txBody>
      </p:sp>
      <p:sp>
        <p:nvSpPr>
          <p:cNvPr id="7" name="投影片編號預留位置 6"/>
          <p:cNvSpPr>
            <a:spLocks noGrp="1"/>
          </p:cNvSpPr>
          <p:nvPr>
            <p:ph type="sldNum" sz="quarter" idx="12"/>
          </p:nvPr>
        </p:nvSpPr>
        <p:spPr/>
        <p:txBody>
          <a:bodyPr rtlCol="0"/>
          <a:lstStyle/>
          <a:p>
            <a:pPr rtl="0"/>
            <a:fld id="{0FF54DE5-C571-48E8-A5BC-B369434E2F44}" type="slidenum">
              <a:rPr lang="en-US" altLang="zh-TW" noProof="0" smtClean="0"/>
              <a:pPr rtl="0"/>
              <a:t>‹#›</a:t>
            </a:fld>
            <a:endParaRPr lang="en-US" altLang="zh-TW" noProof="0"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預留位置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zh-TW" altLang="en-US" noProof="0" dirty="0"/>
              <a:t>按一下以編輯母片標題樣式</a:t>
            </a:r>
          </a:p>
        </p:txBody>
      </p:sp>
      <p:sp>
        <p:nvSpPr>
          <p:cNvPr id="3" name="文字預留位置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a:p>
            <a:pPr lvl="5" rtl="0"/>
            <a:r>
              <a:rPr lang="zh-TW" altLang="en-US" noProof="0" dirty="0"/>
              <a:t>第六層</a:t>
            </a:r>
          </a:p>
          <a:p>
            <a:pPr lvl="6" rtl="0"/>
            <a:r>
              <a:rPr lang="zh-TW" altLang="en-US" noProof="0" dirty="0"/>
              <a:t>第七層</a:t>
            </a:r>
          </a:p>
          <a:p>
            <a:pPr lvl="7" rtl="0"/>
            <a:r>
              <a:rPr lang="zh-TW" altLang="en-US" noProof="0" dirty="0"/>
              <a:t>第八層</a:t>
            </a:r>
          </a:p>
          <a:p>
            <a:pPr lvl="8" rtl="0"/>
            <a:r>
              <a:rPr lang="zh-TW" altLang="en-US" noProof="0" dirty="0"/>
              <a:t>第九層</a:t>
            </a:r>
          </a:p>
        </p:txBody>
      </p:sp>
      <p:sp>
        <p:nvSpPr>
          <p:cNvPr id="4" name="日期預留位置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latin typeface="Microsoft JhengHei UI" panose="020B0604030504040204" pitchFamily="34" charset="-120"/>
                <a:ea typeface="Microsoft JhengHei UI" panose="020B0604030504040204" pitchFamily="34" charset="-120"/>
              </a:defRPr>
            </a:lvl1pPr>
          </a:lstStyle>
          <a:p>
            <a:fld id="{E028FB7F-441B-44C8-B7B9-8935DAA93686}" type="datetime1">
              <a:rPr lang="zh-TW" altLang="en-US" smtClean="0"/>
              <a:t>2020/12/16</a:t>
            </a:fld>
            <a:endParaRPr lang="zh-TW" altLang="en-US" dirty="0"/>
          </a:p>
        </p:txBody>
      </p:sp>
      <p:sp>
        <p:nvSpPr>
          <p:cNvPr id="5" name="頁尾預留位置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6" name="投影片編號預留位置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latin typeface="Microsoft JhengHei UI" panose="020B0604030504040204" pitchFamily="34" charset="-120"/>
                <a:ea typeface="Microsoft JhengHei UI" panose="020B0604030504040204" pitchFamily="34" charset="-120"/>
              </a:defRPr>
            </a:lvl1pPr>
          </a:lstStyle>
          <a:p>
            <a:fld id="{0FF54DE5-C571-48E8-A5BC-B369434E2F44}" type="slidenum">
              <a:rPr lang="en-US" altLang="zh-TW" smtClean="0"/>
              <a:pPr/>
              <a:t>‹#›</a:t>
            </a:fld>
            <a:endParaRPr lang="zh-TW" altLang="en-US" dirty="0"/>
          </a:p>
        </p:txBody>
      </p:sp>
      <p:grpSp>
        <p:nvGrpSpPr>
          <p:cNvPr id="15" name="群組 14"/>
          <p:cNvGrpSpPr/>
          <p:nvPr/>
        </p:nvGrpSpPr>
        <p:grpSpPr>
          <a:xfrm>
            <a:off x="1103376" y="1219201"/>
            <a:ext cx="9985248" cy="84403"/>
            <a:chOff x="1073150" y="1219201"/>
            <a:chExt cx="10058400" cy="63125"/>
          </a:xfrm>
        </p:grpSpPr>
        <p:cxnSp>
          <p:nvCxnSpPr>
            <p:cNvPr id="13" name="直線接點​​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b="1" kern="1200">
          <a:solidFill>
            <a:schemeClr val="tx1"/>
          </a:solidFill>
          <a:latin typeface="Microsoft JhengHei UI" panose="020B0604030504040204" pitchFamily="34" charset="-120"/>
          <a:ea typeface="Microsoft JhengHei UI" panose="020B0604030504040204" pitchFamily="34" charset="-120"/>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icrosoft JhengHei UI" panose="020B0604030504040204" pitchFamily="34" charset="-120"/>
          <a:ea typeface="Microsoft JhengHei UI" panose="020B0604030504040204" pitchFamily="34" charset="-120"/>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icrosoft JhengHei UI" panose="020B0604030504040204" pitchFamily="34" charset="-120"/>
          <a:ea typeface="Microsoft JhengHei UI" panose="020B0604030504040204" pitchFamily="34" charset="-120"/>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icrosoft JhengHei UI" panose="020B0604030504040204" pitchFamily="34" charset="-120"/>
          <a:ea typeface="Microsoft JhengHei UI" panose="020B0604030504040204" pitchFamily="34" charset="-120"/>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icrosoft JhengHei UI" panose="020B0604030504040204" pitchFamily="34" charset="-120"/>
          <a:ea typeface="Microsoft JhengHei UI" panose="020B0604030504040204" pitchFamily="34" charset="-120"/>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icrosoft JhengHei UI" panose="020B0604030504040204" pitchFamily="34" charset="-120"/>
          <a:ea typeface="Microsoft JhengHei UI" panose="020B0604030504040204" pitchFamily="34" charset="-120"/>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icrosoft JhengHei UI" panose="020B0604030504040204" pitchFamily="34" charset="-120"/>
          <a:ea typeface="Microsoft JhengHei UI" panose="020B0604030504040204" pitchFamily="34" charset="-120"/>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icrosoft JhengHei UI" panose="020B0604030504040204" pitchFamily="34" charset="-120"/>
          <a:ea typeface="Microsoft JhengHei UI" panose="020B0604030504040204" pitchFamily="34" charset="-120"/>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shu@mail.nou.edu.tw"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hyperlink" Target="http://2013.igem.org/Team:TU-Delft/Collaborations" TargetMode="External"/><Relationship Id="rId2" Type="http://schemas.openxmlformats.org/officeDocument/2006/relationships/image" Target="../media/image28.jpg"/><Relationship Id="rId1" Type="http://schemas.openxmlformats.org/officeDocument/2006/relationships/slideLayout" Target="../slideLayouts/slideLayout10.xml"/><Relationship Id="rId6" Type="http://schemas.openxmlformats.org/officeDocument/2006/relationships/hyperlink" Target="https://www.aliem.com/2019/04/teaming-tips-case-8-wayward-collaborator/" TargetMode="External"/><Relationship Id="rId5" Type="http://schemas.openxmlformats.org/officeDocument/2006/relationships/image" Target="../media/image29.jpeg"/><Relationship Id="rId4" Type="http://schemas.openxmlformats.org/officeDocument/2006/relationships/hyperlink" Target="https://creativecommons.org/licenses/by/3.0/"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a:xfrm>
            <a:off x="4475612" y="1310184"/>
            <a:ext cx="7362825" cy="2219690"/>
          </a:xfrm>
        </p:spPr>
        <p:txBody>
          <a:bodyPr rtlCol="0" anchor="ctr">
            <a:normAutofit/>
          </a:bodyPr>
          <a:lstStyle/>
          <a:p>
            <a:r>
              <a:rPr lang="zh-TW" altLang="en-US" sz="4800" dirty="0">
                <a:latin typeface="標楷體" panose="03000509000000000000" pitchFamily="65" charset="-120"/>
                <a:ea typeface="標楷體" panose="03000509000000000000" pitchFamily="65" charset="-120"/>
              </a:rPr>
              <a:t>受刑人選讀空大生科系課程之現況分析</a:t>
            </a:r>
            <a:endParaRPr lang="zh-TW" altLang="en-US" sz="4800" b="1" dirty="0">
              <a:latin typeface="標楷體" panose="03000509000000000000" pitchFamily="65" charset="-120"/>
              <a:ea typeface="標楷體" panose="03000509000000000000" pitchFamily="65" charset="-120"/>
            </a:endParaRPr>
          </a:p>
        </p:txBody>
      </p:sp>
      <p:sp>
        <p:nvSpPr>
          <p:cNvPr id="7" name="副標題 6"/>
          <p:cNvSpPr>
            <a:spLocks noGrp="1"/>
          </p:cNvSpPr>
          <p:nvPr>
            <p:ph type="subTitle" idx="1"/>
          </p:nvPr>
        </p:nvSpPr>
        <p:spPr>
          <a:xfrm>
            <a:off x="7251032" y="3785937"/>
            <a:ext cx="4587405" cy="1514959"/>
          </a:xfrm>
        </p:spPr>
        <p:txBody>
          <a:bodyPr rtlCol="0">
            <a:noAutofit/>
          </a:bodyPr>
          <a:lstStyle/>
          <a:p>
            <a:pPr algn="r" rtl="0">
              <a:spcBef>
                <a:spcPts val="600"/>
              </a:spcBef>
            </a:pPr>
            <a:r>
              <a:rPr lang="zh-TW" altLang="en-US" sz="3000" dirty="0">
                <a:latin typeface="標楷體" panose="03000509000000000000" pitchFamily="65" charset="-120"/>
                <a:ea typeface="標楷體" panose="03000509000000000000" pitchFamily="65" charset="-120"/>
              </a:rPr>
              <a:t>國立空中大學 生活科學系</a:t>
            </a:r>
            <a:endParaRPr lang="en-US" altLang="zh-TW" sz="3000" dirty="0">
              <a:latin typeface="標楷體" panose="03000509000000000000" pitchFamily="65" charset="-120"/>
              <a:ea typeface="標楷體" panose="03000509000000000000" pitchFamily="65" charset="-120"/>
            </a:endParaRPr>
          </a:p>
          <a:p>
            <a:pPr algn="r" rtl="0">
              <a:spcBef>
                <a:spcPts val="600"/>
              </a:spcBef>
            </a:pPr>
            <a:r>
              <a:rPr lang="zh-TW" altLang="en-US" sz="3000" dirty="0">
                <a:latin typeface="標楷體" panose="03000509000000000000" pitchFamily="65" charset="-120"/>
                <a:ea typeface="標楷體" panose="03000509000000000000" pitchFamily="65" charset="-120"/>
              </a:rPr>
              <a:t>李淑娟 副教授</a:t>
            </a:r>
            <a:endParaRPr lang="en-US" altLang="zh-TW" sz="3000" dirty="0">
              <a:latin typeface="標楷體" panose="03000509000000000000" pitchFamily="65" charset="-120"/>
              <a:ea typeface="標楷體" panose="03000509000000000000" pitchFamily="65" charset="-120"/>
            </a:endParaRPr>
          </a:p>
          <a:p>
            <a:pPr algn="r" rtl="0">
              <a:spcBef>
                <a:spcPts val="600"/>
              </a:spcBef>
            </a:pPr>
            <a:r>
              <a:rPr lang="en-US" altLang="zh-TW" sz="3000" dirty="0">
                <a:latin typeface="標楷體" panose="03000509000000000000" pitchFamily="65" charset="-120"/>
                <a:ea typeface="標楷體" panose="03000509000000000000" pitchFamily="65" charset="-120"/>
                <a:hlinkClick r:id="rId3"/>
              </a:rPr>
              <a:t>shu@mail.nou.edu.tw</a:t>
            </a:r>
            <a:endParaRPr lang="en-US" altLang="zh-TW" sz="3000" dirty="0">
              <a:latin typeface="標楷體" panose="03000509000000000000" pitchFamily="65" charset="-120"/>
              <a:ea typeface="標楷體" panose="03000509000000000000" pitchFamily="65" charset="-120"/>
            </a:endParaRPr>
          </a:p>
          <a:p>
            <a:pPr algn="r" rtl="0">
              <a:spcBef>
                <a:spcPts val="600"/>
              </a:spcBef>
            </a:pPr>
            <a:endParaRPr lang="en-US" altLang="zh-TW" sz="3000" dirty="0">
              <a:latin typeface="標楷體" panose="03000509000000000000" pitchFamily="65" charset="-120"/>
              <a:ea typeface="標楷體" panose="03000509000000000000" pitchFamily="65" charset="-120"/>
            </a:endParaRPr>
          </a:p>
          <a:p>
            <a:pPr algn="r" rtl="0">
              <a:spcBef>
                <a:spcPts val="600"/>
              </a:spcBef>
            </a:pPr>
            <a:endParaRPr lang="zh-TW" altLang="en-US" sz="3000" dirty="0">
              <a:latin typeface="標楷體" panose="03000509000000000000" pitchFamily="65" charset="-120"/>
              <a:ea typeface="標楷體" panose="03000509000000000000" pitchFamily="65" charset="-120"/>
            </a:endParaRPr>
          </a:p>
        </p:txBody>
      </p:sp>
      <p:pic>
        <p:nvPicPr>
          <p:cNvPr id="4" name="圖片預留位置 3" descr="桌上有攤開的書，背景是模糊的書架"/>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8890" r="8890"/>
          <a:stretch>
            <a:fillRect/>
          </a:stretch>
        </p:blipFill>
        <p:spPr>
          <a:xfrm>
            <a:off x="0" y="1310184"/>
            <a:ext cx="4355134" cy="4234833"/>
          </a:xfr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F235C4-9C1B-4534-BB0B-76E6A8129980}"/>
              </a:ext>
            </a:extLst>
          </p:cNvPr>
          <p:cNvSpPr>
            <a:spLocks noGrp="1"/>
          </p:cNvSpPr>
          <p:nvPr>
            <p:ph type="title"/>
          </p:nvPr>
        </p:nvSpPr>
        <p:spPr/>
        <p:txBody>
          <a:bodyPr/>
          <a:lstStyle/>
          <a:p>
            <a:r>
              <a:rPr lang="zh-TW" altLang="zh-TW" dirty="0"/>
              <a:t>空中大學矯正教育</a:t>
            </a:r>
            <a:r>
              <a:rPr lang="zh-TW" altLang="en-US" dirty="0"/>
              <a:t>對受刑人的生活適應正面影響</a:t>
            </a:r>
            <a:r>
              <a:rPr lang="en-US" altLang="zh-TW" sz="1800" dirty="0"/>
              <a:t>(2/3)</a:t>
            </a:r>
            <a:endParaRPr lang="zh-TW" altLang="en-US" dirty="0"/>
          </a:p>
        </p:txBody>
      </p:sp>
      <p:sp>
        <p:nvSpPr>
          <p:cNvPr id="3" name="內容版面配置區 2">
            <a:extLst>
              <a:ext uri="{FF2B5EF4-FFF2-40B4-BE49-F238E27FC236}">
                <a16:creationId xmlns:a16="http://schemas.microsoft.com/office/drawing/2014/main" id="{E54B30CD-9019-4C19-B357-FD6F66E26490}"/>
              </a:ext>
            </a:extLst>
          </p:cNvPr>
          <p:cNvSpPr>
            <a:spLocks noGrp="1"/>
          </p:cNvSpPr>
          <p:nvPr>
            <p:ph idx="1"/>
          </p:nvPr>
        </p:nvSpPr>
        <p:spPr/>
        <p:txBody>
          <a:bodyPr/>
          <a:lstStyle/>
          <a:p>
            <a:r>
              <a:rPr lang="zh-TW" altLang="en-US" sz="2400" dirty="0">
                <a:latin typeface="標楷體" panose="03000509000000000000" pitchFamily="65" charset="-120"/>
                <a:ea typeface="標楷體" panose="03000509000000000000" pitchFamily="65" charset="-120"/>
              </a:rPr>
              <a:t>出獄後收入：接受空中大學進修教育者平均收入高於未參加者，因而生活滿意度較高。</a:t>
            </a:r>
          </a:p>
          <a:p>
            <a:r>
              <a:rPr lang="zh-TW" altLang="en-US" sz="2400" dirty="0">
                <a:latin typeface="標楷體" panose="03000509000000000000" pitchFamily="65" charset="-120"/>
                <a:ea typeface="標楷體" panose="03000509000000000000" pitchFamily="65" charset="-120"/>
              </a:rPr>
              <a:t>監出獄再犯情況：接受空中大學進修教育再犯率是</a:t>
            </a:r>
            <a:r>
              <a:rPr lang="en-US" altLang="zh-TW" sz="2400" dirty="0">
                <a:latin typeface="標楷體" panose="03000509000000000000" pitchFamily="65" charset="-120"/>
                <a:ea typeface="標楷體" panose="03000509000000000000" pitchFamily="65" charset="-120"/>
              </a:rPr>
              <a:t>16.9%</a:t>
            </a:r>
            <a:r>
              <a:rPr lang="zh-TW" altLang="en-US" sz="2400" dirty="0">
                <a:latin typeface="標楷體" panose="03000509000000000000" pitchFamily="65" charset="-120"/>
                <a:ea typeface="標楷體" panose="03000509000000000000" pitchFamily="65" charset="-120"/>
              </a:rPr>
              <a:t>，比起現行之累再犯罪率</a:t>
            </a:r>
            <a:r>
              <a:rPr lang="en-US" altLang="zh-TW" sz="2400" dirty="0">
                <a:latin typeface="標楷體" panose="03000509000000000000" pitchFamily="65" charset="-120"/>
                <a:ea typeface="標楷體" panose="03000509000000000000" pitchFamily="65" charset="-120"/>
              </a:rPr>
              <a:t>50%~60%</a:t>
            </a:r>
            <a:r>
              <a:rPr lang="zh-TW" altLang="en-US" sz="2400" dirty="0">
                <a:latin typeface="標楷體" panose="03000509000000000000" pitchFamily="65" charset="-120"/>
                <a:ea typeface="標楷體" panose="03000509000000000000" pitchFamily="65" charset="-120"/>
              </a:rPr>
              <a:t>之情形低。</a:t>
            </a:r>
          </a:p>
          <a:p>
            <a:r>
              <a:rPr lang="zh-TW" altLang="en-US" sz="2400" dirty="0">
                <a:solidFill>
                  <a:srgbClr val="0000FF"/>
                </a:solidFill>
                <a:latin typeface="標楷體" panose="03000509000000000000" pitchFamily="65" charset="-120"/>
                <a:ea typeface="標楷體" panose="03000509000000000000" pitchFamily="65" charset="-120"/>
              </a:rPr>
              <a:t>思想觀念：得修習的時間越久、科目越多，則受影響之情形越明顯。</a:t>
            </a:r>
          </a:p>
          <a:p>
            <a:r>
              <a:rPr lang="zh-TW" altLang="en-US" sz="2400" dirty="0">
                <a:solidFill>
                  <a:srgbClr val="0000FF"/>
                </a:solidFill>
                <a:latin typeface="標楷體" panose="03000509000000000000" pitchFamily="65" charset="-120"/>
                <a:ea typeface="標楷體" panose="03000509000000000000" pitchFamily="65" charset="-120"/>
              </a:rPr>
              <a:t>情緒管理與行為表現：全修生與修課時間長短是影響行為改變的重要因素。</a:t>
            </a:r>
            <a:endParaRPr lang="en-US" altLang="zh-TW" sz="2400" dirty="0">
              <a:solidFill>
                <a:srgbClr val="0000FF"/>
              </a:solidFill>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獄矯正教育課程中，出獄人認為最有幫助者為</a:t>
            </a:r>
            <a:r>
              <a:rPr lang="zh-TW" altLang="en-US" sz="2400" u="sng" dirty="0">
                <a:latin typeface="標楷體" panose="03000509000000000000" pitchFamily="65" charset="-120"/>
                <a:ea typeface="標楷體" panose="03000509000000000000" pitchFamily="65" charset="-120"/>
              </a:rPr>
              <a:t>技能訓練教育</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35.8%</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a:t>
            </a:r>
            <a:r>
              <a:rPr lang="zh-TW" altLang="en-US" sz="2400" u="sng" dirty="0">
                <a:latin typeface="標楷體" panose="03000509000000000000" pitchFamily="65" charset="-120"/>
                <a:ea typeface="標楷體" panose="03000509000000000000" pitchFamily="65" charset="-120"/>
              </a:rPr>
              <a:t>空中大學進修教育</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21%</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國中補習教育（</a:t>
            </a:r>
            <a:r>
              <a:rPr lang="en-US" altLang="zh-TW" sz="2400" dirty="0">
                <a:latin typeface="標楷體" panose="03000509000000000000" pitchFamily="65" charset="-120"/>
                <a:ea typeface="標楷體" panose="03000509000000000000" pitchFamily="65" charset="-120"/>
              </a:rPr>
              <a:t>12.5%</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高中補習教育、國小識字教育。</a:t>
            </a:r>
          </a:p>
          <a:p>
            <a:endParaRPr lang="zh-TW" altLang="en-US" dirty="0"/>
          </a:p>
        </p:txBody>
      </p:sp>
      <p:sp>
        <p:nvSpPr>
          <p:cNvPr id="4" name="投影片編號版面配置區 3">
            <a:extLst>
              <a:ext uri="{FF2B5EF4-FFF2-40B4-BE49-F238E27FC236}">
                <a16:creationId xmlns:a16="http://schemas.microsoft.com/office/drawing/2014/main" id="{C6E174B4-691D-42A6-96BD-70DBAB4D8E89}"/>
              </a:ext>
            </a:extLst>
          </p:cNvPr>
          <p:cNvSpPr>
            <a:spLocks noGrp="1"/>
          </p:cNvSpPr>
          <p:nvPr>
            <p:ph type="sldNum" sz="quarter" idx="12"/>
          </p:nvPr>
        </p:nvSpPr>
        <p:spPr/>
        <p:txBody>
          <a:bodyPr/>
          <a:lstStyle/>
          <a:p>
            <a:fld id="{0FF54DE5-C571-48E8-A5BC-B369434E2F44}" type="slidenum">
              <a:rPr lang="en-US" altLang="zh-TW" noProof="0" smtClean="0"/>
              <a:pPr/>
              <a:t>10</a:t>
            </a:fld>
            <a:endParaRPr lang="zh-TW" altLang="en-US" noProof="0" dirty="0"/>
          </a:p>
        </p:txBody>
      </p:sp>
      <p:sp>
        <p:nvSpPr>
          <p:cNvPr id="5" name="矩形 4">
            <a:extLst>
              <a:ext uri="{FF2B5EF4-FFF2-40B4-BE49-F238E27FC236}">
                <a16:creationId xmlns:a16="http://schemas.microsoft.com/office/drawing/2014/main" id="{6B1E06D5-208A-4F55-9F71-D31AE019521E}"/>
              </a:ext>
            </a:extLst>
          </p:cNvPr>
          <p:cNvSpPr/>
          <p:nvPr/>
        </p:nvSpPr>
        <p:spPr>
          <a:xfrm>
            <a:off x="7896975" y="5894944"/>
            <a:ext cx="3089307" cy="369332"/>
          </a:xfrm>
          <a:prstGeom prst="rect">
            <a:avLst/>
          </a:prstGeom>
        </p:spPr>
        <p:txBody>
          <a:bodyPr wrap="none">
            <a:spAutoFit/>
          </a:bodyPr>
          <a:lstStyle/>
          <a:p>
            <a:r>
              <a:rPr lang="zh-TW" altLang="en-US" dirty="0"/>
              <a:t>資料整理自</a:t>
            </a:r>
            <a:r>
              <a:rPr lang="en-US" altLang="zh-TW" dirty="0"/>
              <a:t>:</a:t>
            </a:r>
            <a:r>
              <a:rPr lang="zh-TW" altLang="zh-TW" dirty="0"/>
              <a:t>丁榮轟（</a:t>
            </a:r>
            <a:r>
              <a:rPr lang="en-US" altLang="zh-TW" dirty="0"/>
              <a:t>2004</a:t>
            </a:r>
            <a:r>
              <a:rPr lang="zh-TW" altLang="zh-TW" dirty="0"/>
              <a:t>）</a:t>
            </a:r>
            <a:endParaRPr lang="zh-TW" altLang="en-US" dirty="0"/>
          </a:p>
        </p:txBody>
      </p:sp>
    </p:spTree>
    <p:extLst>
      <p:ext uri="{BB962C8B-B14F-4D97-AF65-F5344CB8AC3E}">
        <p14:creationId xmlns:p14="http://schemas.microsoft.com/office/powerpoint/2010/main" val="340669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空中大學矯正教育</a:t>
            </a:r>
            <a:r>
              <a:rPr lang="zh-TW" altLang="en-US" dirty="0"/>
              <a:t>對受刑人的生活適應正面影響</a:t>
            </a:r>
            <a:r>
              <a:rPr lang="en-US" altLang="zh-TW" sz="2000" dirty="0"/>
              <a:t>(3/3)</a:t>
            </a:r>
            <a:endParaRPr lang="zh-TW" altLang="en-US" sz="2000" dirty="0"/>
          </a:p>
        </p:txBody>
      </p:sp>
      <p:sp>
        <p:nvSpPr>
          <p:cNvPr id="5" name="圓角矩形 4"/>
          <p:cNvSpPr/>
          <p:nvPr/>
        </p:nvSpPr>
        <p:spPr>
          <a:xfrm>
            <a:off x="1620056" y="2402503"/>
            <a:ext cx="5347415" cy="1867436"/>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zh-TW" altLang="zh-TW" sz="2800" b="1" dirty="0"/>
              <a:t>接受空大矯正教育之出獄人</a:t>
            </a:r>
            <a:endParaRPr lang="en-US" altLang="zh-TW" sz="2800" b="1" dirty="0"/>
          </a:p>
          <a:p>
            <a:pPr algn="ctr">
              <a:spcBef>
                <a:spcPts val="1200"/>
              </a:spcBef>
            </a:pPr>
            <a:r>
              <a:rPr lang="zh-TW" altLang="en-US" sz="2800" b="1" dirty="0"/>
              <a:t>高於</a:t>
            </a:r>
            <a:endParaRPr lang="en-US" altLang="zh-TW" sz="2800" b="1" dirty="0"/>
          </a:p>
          <a:p>
            <a:pPr algn="ctr">
              <a:spcBef>
                <a:spcPts val="1200"/>
              </a:spcBef>
            </a:pPr>
            <a:r>
              <a:rPr lang="zh-TW" altLang="zh-TW" sz="2800" b="1" dirty="0"/>
              <a:t>未接受空大</a:t>
            </a:r>
            <a:r>
              <a:rPr lang="zh-TW" altLang="en-US" sz="2800" b="1" dirty="0"/>
              <a:t>矯正</a:t>
            </a:r>
            <a:r>
              <a:rPr lang="zh-TW" altLang="zh-TW" sz="2800" b="1" dirty="0"/>
              <a:t>教育</a:t>
            </a:r>
            <a:r>
              <a:rPr lang="zh-TW" altLang="en-US" sz="2800" b="1" dirty="0"/>
              <a:t>之</a:t>
            </a:r>
            <a:r>
              <a:rPr lang="zh-TW" altLang="zh-TW" sz="2800" b="1" dirty="0"/>
              <a:t>出獄人</a:t>
            </a:r>
            <a:endParaRPr lang="zh-TW" altLang="en-US" sz="2800" b="1" dirty="0"/>
          </a:p>
        </p:txBody>
      </p:sp>
      <p:sp>
        <p:nvSpPr>
          <p:cNvPr id="6" name="圓角矩形 5"/>
          <p:cNvSpPr/>
          <p:nvPr/>
        </p:nvSpPr>
        <p:spPr>
          <a:xfrm>
            <a:off x="7534141" y="2370897"/>
            <a:ext cx="2596435" cy="1880316"/>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zh-TW" altLang="en-US" sz="2800" b="1" dirty="0"/>
              <a:t>全修生</a:t>
            </a:r>
            <a:endParaRPr lang="en-US" altLang="zh-TW" sz="2800" b="1" dirty="0"/>
          </a:p>
          <a:p>
            <a:pPr algn="ctr">
              <a:spcBef>
                <a:spcPts val="1200"/>
              </a:spcBef>
            </a:pPr>
            <a:r>
              <a:rPr lang="zh-TW" altLang="en-US" sz="2800" b="1" dirty="0"/>
              <a:t>高於</a:t>
            </a:r>
            <a:endParaRPr lang="en-US" altLang="zh-TW" sz="2800" b="1" dirty="0"/>
          </a:p>
          <a:p>
            <a:pPr algn="ctr">
              <a:spcBef>
                <a:spcPts val="1200"/>
              </a:spcBef>
            </a:pPr>
            <a:r>
              <a:rPr lang="zh-TW" altLang="en-US" sz="2800" b="1" dirty="0"/>
              <a:t>選修生</a:t>
            </a:r>
          </a:p>
        </p:txBody>
      </p:sp>
      <p:sp>
        <p:nvSpPr>
          <p:cNvPr id="3" name="投影片編號版面配置區 2">
            <a:extLst>
              <a:ext uri="{FF2B5EF4-FFF2-40B4-BE49-F238E27FC236}">
                <a16:creationId xmlns:a16="http://schemas.microsoft.com/office/drawing/2014/main" id="{C8ABCD48-5ADA-44CD-929F-EB99344E76B2}"/>
              </a:ext>
            </a:extLst>
          </p:cNvPr>
          <p:cNvSpPr>
            <a:spLocks noGrp="1"/>
          </p:cNvSpPr>
          <p:nvPr>
            <p:ph type="sldNum" sz="quarter" idx="12"/>
          </p:nvPr>
        </p:nvSpPr>
        <p:spPr/>
        <p:txBody>
          <a:bodyPr/>
          <a:lstStyle/>
          <a:p>
            <a:pPr rtl="0"/>
            <a:fld id="{0FF54DE5-C571-48E8-A5BC-B369434E2F44}" type="slidenum">
              <a:rPr lang="en-US" altLang="zh-TW" noProof="0" smtClean="0"/>
              <a:pPr rtl="0"/>
              <a:t>11</a:t>
            </a:fld>
            <a:endParaRPr lang="en-US" altLang="zh-TW" noProof="0" dirty="0"/>
          </a:p>
        </p:txBody>
      </p:sp>
      <p:sp>
        <p:nvSpPr>
          <p:cNvPr id="7" name="文字版面配置區 3">
            <a:extLst>
              <a:ext uri="{FF2B5EF4-FFF2-40B4-BE49-F238E27FC236}">
                <a16:creationId xmlns:a16="http://schemas.microsoft.com/office/drawing/2014/main" id="{AB583A6A-A70E-426E-A264-CD448188FAEE}"/>
              </a:ext>
            </a:extLst>
          </p:cNvPr>
          <p:cNvSpPr>
            <a:spLocks noGrp="1"/>
          </p:cNvSpPr>
          <p:nvPr>
            <p:ph type="body" sz="half" idx="2"/>
          </p:nvPr>
        </p:nvSpPr>
        <p:spPr>
          <a:xfrm>
            <a:off x="6814260" y="5448948"/>
            <a:ext cx="4036196" cy="574158"/>
          </a:xfrm>
        </p:spPr>
        <p:txBody>
          <a:bodyPr>
            <a:normAutofit/>
          </a:bodyPr>
          <a:lstStyle/>
          <a:p>
            <a:r>
              <a:rPr lang="zh-TW" altLang="en-US" sz="2400" dirty="0"/>
              <a:t>資料整理自</a:t>
            </a:r>
            <a:r>
              <a:rPr lang="en-US" altLang="zh-TW" sz="2400" dirty="0"/>
              <a:t>:</a:t>
            </a:r>
            <a:r>
              <a:rPr lang="zh-TW" altLang="zh-TW" sz="2400" dirty="0"/>
              <a:t>丁榮轟（</a:t>
            </a:r>
            <a:r>
              <a:rPr lang="en-US" altLang="zh-TW" sz="2400" dirty="0"/>
              <a:t>2004</a:t>
            </a:r>
            <a:r>
              <a:rPr lang="zh-TW" altLang="zh-TW" sz="2400" dirty="0"/>
              <a:t>）</a:t>
            </a:r>
            <a:endParaRPr lang="zh-TW" altLang="en-US" sz="2400" dirty="0"/>
          </a:p>
        </p:txBody>
      </p:sp>
    </p:spTree>
    <p:extLst>
      <p:ext uri="{BB962C8B-B14F-4D97-AF65-F5344CB8AC3E}">
        <p14:creationId xmlns:p14="http://schemas.microsoft.com/office/powerpoint/2010/main" val="298194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p:txBody>
          <a:bodyPr rtlCol="0">
            <a:normAutofit/>
          </a:bodyPr>
          <a:lstStyle/>
          <a:p>
            <a:r>
              <a:rPr lang="zh-TW" altLang="zh-TW" sz="3200" dirty="0"/>
              <a:t>桶屍案／主嫌</a:t>
            </a:r>
            <a:r>
              <a:rPr lang="zh-TW" altLang="en-US" sz="3200" dirty="0"/>
              <a:t> </a:t>
            </a:r>
            <a:r>
              <a:rPr lang="en-US" altLang="zh-TW" sz="2700" dirty="0">
                <a:latin typeface="標楷體" panose="03000509000000000000" pitchFamily="65" charset="-120"/>
                <a:ea typeface="標楷體" panose="03000509000000000000" pitchFamily="65" charset="-120"/>
              </a:rPr>
              <a:t>22</a:t>
            </a:r>
            <a:r>
              <a:rPr lang="zh-TW" altLang="en-US" sz="2700" dirty="0">
                <a:latin typeface="標楷體" panose="03000509000000000000" pitchFamily="65" charset="-120"/>
                <a:ea typeface="標楷體" panose="03000509000000000000" pitchFamily="65" charset="-120"/>
              </a:rPr>
              <a:t>歲成犯罪首腦，服刑期間，念空大考第一</a:t>
            </a:r>
            <a:endParaRPr lang="zh-TW" altLang="en-US" sz="2700" b="1" dirty="0"/>
          </a:p>
        </p:txBody>
      </p:sp>
      <p:pic>
        <p:nvPicPr>
          <p:cNvPr id="4" name="內容版面配置區 3" descr="http://image.nexttv.com.tw/material/news/img/640x/2020/11/20201124124121DJb9.png?yHcv"/>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00504" y="1994871"/>
            <a:ext cx="5758479" cy="3621294"/>
          </a:xfrm>
          <a:prstGeom prst="rect">
            <a:avLst/>
          </a:prstGeom>
          <a:noFill/>
          <a:ln>
            <a:noFill/>
          </a:ln>
        </p:spPr>
      </p:pic>
      <p:sp>
        <p:nvSpPr>
          <p:cNvPr id="2" name="矩形 1"/>
          <p:cNvSpPr/>
          <p:nvPr/>
        </p:nvSpPr>
        <p:spPr>
          <a:xfrm>
            <a:off x="7175351" y="1460600"/>
            <a:ext cx="4011898" cy="5078313"/>
          </a:xfrm>
          <a:prstGeom prst="rect">
            <a:avLst/>
          </a:prstGeom>
        </p:spPr>
        <p:txBody>
          <a:bodyPr wrap="square">
            <a:spAutoFit/>
          </a:bodyPr>
          <a:lstStyle/>
          <a:p>
            <a:r>
              <a:rPr lang="zh-TW" altLang="en-US" b="1" dirty="0">
                <a:latin typeface="標楷體" panose="03000509000000000000" pitchFamily="65" charset="-120"/>
                <a:ea typeface="標楷體" panose="03000509000000000000" pitchFamily="65" charset="-120"/>
              </a:rPr>
              <a:t>教誨師澄清</a:t>
            </a:r>
            <a:r>
              <a:rPr lang="en-US" altLang="zh-TW" b="1" dirty="0">
                <a:latin typeface="標楷體" panose="03000509000000000000" pitchFamily="65" charset="-120"/>
                <a:ea typeface="標楷體" panose="03000509000000000000" pitchFamily="65" charset="-120"/>
              </a:rPr>
              <a:t>:</a:t>
            </a:r>
            <a:r>
              <a:rPr lang="zh-TW" altLang="zh-TW" b="1" dirty="0">
                <a:latin typeface="標楷體" panose="03000509000000000000" pitchFamily="65" charset="-120"/>
                <a:ea typeface="標楷體" panose="03000509000000000000" pitchFamily="65" charset="-120"/>
              </a:rPr>
              <a:t>在監學習期間成績中等，獲獎資料如下</a:t>
            </a:r>
            <a:r>
              <a:rPr lang="en-US" altLang="zh-TW" b="1" dirty="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pPr marL="285750" lvl="0" indent="-285750">
              <a:buFont typeface="Wingdings" panose="05000000000000000000" pitchFamily="2" charset="2"/>
              <a:buChar char="n"/>
            </a:pPr>
            <a:r>
              <a:rPr lang="zh-TW" altLang="zh-TW" dirty="0">
                <a:solidFill>
                  <a:srgbClr val="FF0000"/>
                </a:solidFill>
                <a:latin typeface="標楷體" panose="03000509000000000000" pitchFamily="65" charset="-120"/>
                <a:ea typeface="標楷體" panose="03000509000000000000" pitchFamily="65" charset="-120"/>
              </a:rPr>
              <a:t>僅於</a:t>
            </a:r>
            <a:r>
              <a:rPr lang="en-US" altLang="zh-TW" dirty="0">
                <a:solidFill>
                  <a:srgbClr val="FF0000"/>
                </a:solidFill>
                <a:latin typeface="標楷體" panose="03000509000000000000" pitchFamily="65" charset="-120"/>
                <a:ea typeface="標楷體" panose="03000509000000000000" pitchFamily="65" charset="-120"/>
              </a:rPr>
              <a:t>100</a:t>
            </a:r>
            <a:r>
              <a:rPr lang="zh-TW" altLang="zh-TW" dirty="0">
                <a:solidFill>
                  <a:srgbClr val="FF0000"/>
                </a:solidFill>
                <a:latin typeface="標楷體" panose="03000509000000000000" pitchFamily="65" charset="-120"/>
                <a:ea typeface="標楷體" panose="03000509000000000000" pitchFamily="65" charset="-120"/>
              </a:rPr>
              <a:t>學年上學期，獲頒臺中學習指導中心第</a:t>
            </a:r>
            <a:r>
              <a:rPr lang="en-US" altLang="zh-TW" dirty="0">
                <a:solidFill>
                  <a:srgbClr val="FF0000"/>
                </a:solidFill>
                <a:latin typeface="標楷體" panose="03000509000000000000" pitchFamily="65" charset="-120"/>
                <a:ea typeface="標楷體" panose="03000509000000000000" pitchFamily="65" charset="-120"/>
              </a:rPr>
              <a:t>1</a:t>
            </a:r>
            <a:r>
              <a:rPr lang="zh-TW" altLang="zh-TW" dirty="0">
                <a:solidFill>
                  <a:srgbClr val="FF0000"/>
                </a:solidFill>
                <a:latin typeface="標楷體" panose="03000509000000000000" pitchFamily="65" charset="-120"/>
                <a:ea typeface="標楷體" panose="03000509000000000000" pitchFamily="65" charset="-120"/>
              </a:rPr>
              <a:t>名</a:t>
            </a:r>
            <a:r>
              <a:rPr lang="en-US" altLang="zh-TW" dirty="0">
                <a:solidFill>
                  <a:srgbClr val="FF0000"/>
                </a:solidFill>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專案企劃、策略行銷、運動休閒</a:t>
            </a:r>
            <a:r>
              <a:rPr lang="en-US" altLang="zh-TW" dirty="0">
                <a:solidFill>
                  <a:srgbClr val="FF0000"/>
                </a:solidFill>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及「策略行銷」單科第一名</a:t>
            </a:r>
            <a:r>
              <a:rPr lang="zh-TW" altLang="zh-TW" dirty="0">
                <a:latin typeface="標楷體" panose="03000509000000000000" pitchFamily="65" charset="-120"/>
                <a:ea typeface="標楷體" panose="03000509000000000000" pitchFamily="65" charset="-120"/>
              </a:rPr>
              <a:t>，並依當時之「收容人選修空中大學成績優異獎勵要點」申請領取新台幣</a:t>
            </a:r>
            <a:r>
              <a:rPr lang="en-US" altLang="zh-TW" dirty="0">
                <a:latin typeface="標楷體" panose="03000509000000000000" pitchFamily="65" charset="-120"/>
                <a:ea typeface="標楷體" panose="03000509000000000000" pitchFamily="65" charset="-120"/>
              </a:rPr>
              <a:t>800</a:t>
            </a:r>
            <a:r>
              <a:rPr lang="zh-TW" altLang="zh-TW" dirty="0">
                <a:latin typeface="標楷體" panose="03000509000000000000" pitchFamily="65" charset="-120"/>
                <a:ea typeface="標楷體" panose="03000509000000000000" pitchFamily="65" charset="-120"/>
              </a:rPr>
              <a:t>元</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本監合作社支付</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及本監獎狀乙幀，</a:t>
            </a:r>
          </a:p>
          <a:p>
            <a:pPr marL="285750" lvl="0" indent="-285750">
              <a:buFont typeface="Wingdings" panose="05000000000000000000" pitchFamily="2" charset="2"/>
              <a:buChar char="n"/>
            </a:pPr>
            <a:r>
              <a:rPr lang="zh-TW" altLang="zh-TW" dirty="0">
                <a:latin typeface="標楷體" panose="03000509000000000000" pitchFamily="65" charset="-120"/>
                <a:ea typeface="標楷體" panose="03000509000000000000" pitchFamily="65" charset="-120"/>
              </a:rPr>
              <a:t>後於</a:t>
            </a:r>
            <a:r>
              <a:rPr lang="en-US" altLang="zh-TW" dirty="0">
                <a:latin typeface="標楷體" panose="03000509000000000000" pitchFamily="65" charset="-120"/>
                <a:ea typeface="標楷體" panose="03000509000000000000" pitchFamily="65" charset="-120"/>
              </a:rPr>
              <a:t>103</a:t>
            </a:r>
            <a:r>
              <a:rPr lang="zh-TW" altLang="zh-TW" dirty="0">
                <a:latin typeface="標楷體" panose="03000509000000000000" pitchFamily="65" charset="-120"/>
                <a:ea typeface="標楷體" panose="03000509000000000000" pitchFamily="65" charset="-120"/>
              </a:rPr>
              <a:t>學年度上學期以「人際關係」</a:t>
            </a:r>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科，領取更生保護會獎助學金新台幣</a:t>
            </a:r>
            <a:r>
              <a:rPr lang="en-US" altLang="zh-TW" dirty="0">
                <a:latin typeface="標楷體" panose="03000509000000000000" pitchFamily="65" charset="-120"/>
                <a:ea typeface="標楷體" panose="03000509000000000000" pitchFamily="65" charset="-120"/>
              </a:rPr>
              <a:t>2,400</a:t>
            </a:r>
            <a:r>
              <a:rPr lang="zh-TW" altLang="zh-TW" dirty="0">
                <a:latin typeface="標楷體" panose="03000509000000000000" pitchFamily="65" charset="-120"/>
                <a:ea typeface="標楷體" panose="03000509000000000000" pitchFamily="65" charset="-120"/>
              </a:rPr>
              <a:t>元。</a:t>
            </a:r>
          </a:p>
          <a:p>
            <a:pPr marL="285750" lvl="0" indent="-285750">
              <a:buFont typeface="Wingdings" panose="05000000000000000000" pitchFamily="2" charset="2"/>
              <a:buChar char="n"/>
            </a:pPr>
            <a:r>
              <a:rPr lang="en-US" altLang="zh-TW" dirty="0">
                <a:latin typeface="標楷體" panose="03000509000000000000" pitchFamily="65" charset="-120"/>
                <a:ea typeface="標楷體" panose="03000509000000000000" pitchFamily="65" charset="-120"/>
              </a:rPr>
              <a:t>100</a:t>
            </a:r>
            <a:r>
              <a:rPr lang="zh-TW" altLang="zh-TW" dirty="0">
                <a:latin typeface="標楷體" panose="03000509000000000000" pitchFamily="65" charset="-120"/>
                <a:ea typeface="標楷體" panose="03000509000000000000" pitchFamily="65" charset="-120"/>
              </a:rPr>
              <a:t>學年度下學期以全國前</a:t>
            </a:r>
            <a:r>
              <a:rPr lang="en-US" altLang="zh-TW" dirty="0">
                <a:latin typeface="標楷體" panose="03000509000000000000" pitchFamily="65" charset="-120"/>
                <a:ea typeface="標楷體" panose="03000509000000000000" pitchFamily="65" charset="-120"/>
              </a:rPr>
              <a:t>50</a:t>
            </a:r>
            <a:r>
              <a:rPr lang="zh-TW" altLang="zh-TW" dirty="0">
                <a:latin typeface="標楷體" panose="03000509000000000000" pitchFamily="65" charset="-120"/>
                <a:ea typeface="標楷體" panose="03000509000000000000" pitchFamily="65" charset="-120"/>
              </a:rPr>
              <a:t>名獲頒空中大學成績優異獎學金新台幣</a:t>
            </a:r>
            <a:r>
              <a:rPr lang="en-US" altLang="zh-TW" dirty="0">
                <a:latin typeface="標楷體" panose="03000509000000000000" pitchFamily="65" charset="-120"/>
                <a:ea typeface="標楷體" panose="03000509000000000000" pitchFamily="65" charset="-120"/>
              </a:rPr>
              <a:t>5,000</a:t>
            </a:r>
            <a:r>
              <a:rPr lang="zh-TW" altLang="zh-TW" dirty="0">
                <a:latin typeface="標楷體" panose="03000509000000000000" pitchFamily="65" charset="-120"/>
                <a:ea typeface="標楷體" panose="03000509000000000000" pitchFamily="65" charset="-120"/>
              </a:rPr>
              <a:t>元</a:t>
            </a:r>
          </a:p>
          <a:p>
            <a:pPr marL="285750" lvl="0" indent="-285750">
              <a:buFont typeface="Wingdings" panose="05000000000000000000" pitchFamily="2" charset="2"/>
              <a:buChar char="n"/>
            </a:pPr>
            <a:r>
              <a:rPr lang="en-US" altLang="zh-TW" dirty="0">
                <a:latin typeface="標楷體" panose="03000509000000000000" pitchFamily="65" charset="-120"/>
                <a:ea typeface="標楷體" panose="03000509000000000000" pitchFamily="65" charset="-120"/>
              </a:rPr>
              <a:t>102</a:t>
            </a:r>
            <a:r>
              <a:rPr lang="zh-TW" altLang="zh-TW" dirty="0">
                <a:latin typeface="標楷體" panose="03000509000000000000" pitchFamily="65" charset="-120"/>
                <a:ea typeface="標楷體" panose="03000509000000000000" pitchFamily="65" charset="-120"/>
              </a:rPr>
              <a:t>學年度下學期以全國前</a:t>
            </a:r>
            <a:r>
              <a:rPr lang="en-US" altLang="zh-TW" dirty="0">
                <a:latin typeface="標楷體" panose="03000509000000000000" pitchFamily="65" charset="-120"/>
                <a:ea typeface="標楷體" panose="03000509000000000000" pitchFamily="65" charset="-120"/>
              </a:rPr>
              <a:t>50</a:t>
            </a:r>
            <a:r>
              <a:rPr lang="zh-TW" altLang="zh-TW" dirty="0">
                <a:latin typeface="標楷體" panose="03000509000000000000" pitchFamily="65" charset="-120"/>
                <a:ea typeface="標楷體" panose="03000509000000000000" pitchFamily="65" charset="-120"/>
              </a:rPr>
              <a:t>名獲頒空中大學成績優異獎學金新台幣</a:t>
            </a:r>
            <a:r>
              <a:rPr lang="en-US" altLang="zh-TW" dirty="0">
                <a:latin typeface="標楷體" panose="03000509000000000000" pitchFamily="65" charset="-120"/>
                <a:ea typeface="標楷體" panose="03000509000000000000" pitchFamily="65" charset="-120"/>
              </a:rPr>
              <a:t>5,000</a:t>
            </a:r>
            <a:r>
              <a:rPr lang="zh-TW" altLang="zh-TW" dirty="0">
                <a:latin typeface="標楷體" panose="03000509000000000000" pitchFamily="65" charset="-120"/>
                <a:ea typeface="標楷體" panose="03000509000000000000" pitchFamily="65" charset="-120"/>
              </a:rPr>
              <a:t>元</a:t>
            </a:r>
          </a:p>
        </p:txBody>
      </p:sp>
      <p:sp>
        <p:nvSpPr>
          <p:cNvPr id="5" name="矩形 4"/>
          <p:cNvSpPr/>
          <p:nvPr/>
        </p:nvSpPr>
        <p:spPr>
          <a:xfrm>
            <a:off x="989637" y="5763524"/>
            <a:ext cx="3883511" cy="339004"/>
          </a:xfrm>
          <a:prstGeom prst="rect">
            <a:avLst/>
          </a:prstGeom>
        </p:spPr>
        <p:txBody>
          <a:bodyPr wrap="square">
            <a:spAutoFit/>
          </a:bodyPr>
          <a:lstStyle/>
          <a:p>
            <a:pPr>
              <a:lnSpc>
                <a:spcPts val="1800"/>
              </a:lnSpc>
              <a:spcBef>
                <a:spcPts val="1800"/>
              </a:spcBef>
            </a:pPr>
            <a:r>
              <a:rPr lang="zh-TW" altLang="zh-TW" sz="2400" kern="100" dirty="0">
                <a:solidFill>
                  <a:srgbClr val="333333"/>
                </a:solidFill>
                <a:latin typeface="標楷體" panose="03000509000000000000" pitchFamily="65" charset="-120"/>
                <a:ea typeface="標楷體" panose="03000509000000000000" pitchFamily="65" charset="-120"/>
                <a:cs typeface="Times New Roman" panose="02020603050405020304" pitchFamily="18" charset="0"/>
              </a:rPr>
              <a:t>（圖／壹電視）</a:t>
            </a:r>
            <a:endPar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E741E99F-6C59-4727-92B5-10AB5F30566A}"/>
              </a:ext>
            </a:extLst>
          </p:cNvPr>
          <p:cNvSpPr>
            <a:spLocks noGrp="1"/>
          </p:cNvSpPr>
          <p:nvPr>
            <p:ph type="sldNum" sz="quarter" idx="12"/>
          </p:nvPr>
        </p:nvSpPr>
        <p:spPr/>
        <p:txBody>
          <a:bodyPr/>
          <a:lstStyle/>
          <a:p>
            <a:fld id="{0FF54DE5-C571-48E8-A5BC-B369434E2F44}" type="slidenum">
              <a:rPr lang="en-US" altLang="zh-TW" noProof="0" smtClean="0"/>
              <a:pPr/>
              <a:t>12</a:t>
            </a:fld>
            <a:endParaRPr lang="zh-TW" altLang="en-US" noProof="0" dirty="0"/>
          </a:p>
        </p:txBody>
      </p:sp>
      <p:sp>
        <p:nvSpPr>
          <p:cNvPr id="6" name="文字方塊 5">
            <a:extLst>
              <a:ext uri="{FF2B5EF4-FFF2-40B4-BE49-F238E27FC236}">
                <a16:creationId xmlns:a16="http://schemas.microsoft.com/office/drawing/2014/main" id="{5658C479-A627-4614-B0C1-CDB6DF55584A}"/>
              </a:ext>
            </a:extLst>
          </p:cNvPr>
          <p:cNvSpPr txBox="1"/>
          <p:nvPr/>
        </p:nvSpPr>
        <p:spPr>
          <a:xfrm>
            <a:off x="1104899" y="1383961"/>
            <a:ext cx="5758479" cy="430887"/>
          </a:xfrm>
          <a:prstGeom prst="rect">
            <a:avLst/>
          </a:prstGeom>
          <a:noFill/>
        </p:spPr>
        <p:txBody>
          <a:bodyPr wrap="square" rtlCol="0">
            <a:spAutoFit/>
          </a:bodyPr>
          <a:lstStyle/>
          <a:p>
            <a:r>
              <a:rPr lang="en-US" altLang="zh-TW" sz="2200" dirty="0">
                <a:solidFill>
                  <a:srgbClr val="0000FF"/>
                </a:solidFill>
                <a:latin typeface="標楷體" panose="03000509000000000000" pitchFamily="65" charset="-120"/>
                <a:ea typeface="標楷體" panose="03000509000000000000" pitchFamily="65" charset="-120"/>
              </a:rPr>
              <a:t>22</a:t>
            </a:r>
            <a:r>
              <a:rPr lang="zh-TW" altLang="en-US" sz="2200" dirty="0">
                <a:solidFill>
                  <a:srgbClr val="0000FF"/>
                </a:solidFill>
                <a:latin typeface="標楷體" panose="03000509000000000000" pitchFamily="65" charset="-120"/>
                <a:ea typeface="標楷體" panose="03000509000000000000" pitchFamily="65" charset="-120"/>
              </a:rPr>
              <a:t>歲成犯罪首腦，服刑期間，念空大考第一</a:t>
            </a:r>
          </a:p>
        </p:txBody>
      </p:sp>
    </p:spTree>
    <p:extLst>
      <p:ext uri="{BB962C8B-B14F-4D97-AF65-F5344CB8AC3E}">
        <p14:creationId xmlns:p14="http://schemas.microsoft.com/office/powerpoint/2010/main" val="238137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A90AAF-FE36-4571-9B34-19D7D8E3D4DD}"/>
              </a:ext>
            </a:extLst>
          </p:cNvPr>
          <p:cNvSpPr>
            <a:spLocks noGrp="1"/>
          </p:cNvSpPr>
          <p:nvPr>
            <p:ph type="title"/>
          </p:nvPr>
        </p:nvSpPr>
        <p:spPr/>
        <p:txBody>
          <a:bodyPr/>
          <a:lstStyle/>
          <a:p>
            <a:r>
              <a:rPr lang="zh-TW" altLang="en-US" dirty="0"/>
              <a:t>研究動機</a:t>
            </a:r>
          </a:p>
        </p:txBody>
      </p:sp>
      <p:sp>
        <p:nvSpPr>
          <p:cNvPr id="3" name="內容版面配置區 2">
            <a:extLst>
              <a:ext uri="{FF2B5EF4-FFF2-40B4-BE49-F238E27FC236}">
                <a16:creationId xmlns:a16="http://schemas.microsoft.com/office/drawing/2014/main" id="{0AC38334-C8E4-497B-9080-8A90D4EE6633}"/>
              </a:ext>
            </a:extLst>
          </p:cNvPr>
          <p:cNvSpPr>
            <a:spLocks noGrp="1"/>
          </p:cNvSpPr>
          <p:nvPr>
            <p:ph idx="1"/>
          </p:nvPr>
        </p:nvSpPr>
        <p:spPr/>
        <p:txBody>
          <a:bodyPr>
            <a:normAutofit/>
          </a:bodyPr>
          <a:lstStyle/>
          <a:p>
            <a:r>
              <a:rPr lang="zh-TW" altLang="en-US" sz="2400" dirty="0">
                <a:latin typeface="標楷體" panose="03000509000000000000" pitchFamily="65" charset="-120"/>
                <a:ea typeface="標楷體" panose="03000509000000000000" pitchFamily="65" charset="-120"/>
              </a:rPr>
              <a:t>研究空大課程的論文如鳳毛麟角。</a:t>
            </a:r>
            <a:endParaRPr lang="en-US" altLang="zh-TW" sz="2400" dirty="0">
              <a:latin typeface="標楷體" panose="03000509000000000000" pitchFamily="65" charset="-120"/>
              <a:ea typeface="標楷體" panose="03000509000000000000" pitchFamily="65" charset="-120"/>
            </a:endParaRPr>
          </a:p>
          <a:p>
            <a:pPr>
              <a:lnSpc>
                <a:spcPts val="2500"/>
              </a:lnSpc>
            </a:pPr>
            <a:r>
              <a:rPr lang="zh-TW" altLang="en-US" sz="2400" dirty="0">
                <a:latin typeface="標楷體" panose="03000509000000000000" pitchFamily="65" charset="-120"/>
                <a:ea typeface="標楷體" panose="03000509000000000000" pitchFamily="65" charset="-120"/>
              </a:rPr>
              <a:t>歷年來空大受刑人的選課情形如何</a:t>
            </a:r>
            <a:r>
              <a:rPr lang="en-US" altLang="zh-TW" sz="2400" dirty="0">
                <a:latin typeface="標楷體" panose="03000509000000000000" pitchFamily="65" charset="-120"/>
                <a:ea typeface="標楷體" panose="03000509000000000000" pitchFamily="65" charset="-120"/>
              </a:rPr>
              <a:t>?</a:t>
            </a:r>
          </a:p>
          <a:p>
            <a:pPr>
              <a:lnSpc>
                <a:spcPts val="2500"/>
              </a:lnSpc>
            </a:pPr>
            <a:r>
              <a:rPr lang="zh-TW" altLang="en-US" sz="2400" dirty="0">
                <a:latin typeface="標楷體" panose="03000509000000000000" pitchFamily="65" charset="-120"/>
                <a:ea typeface="標楷體" panose="03000509000000000000" pitchFamily="65" charset="-120"/>
              </a:rPr>
              <a:t>那些課程是空大受刑人喜歡選讀的課程</a:t>
            </a:r>
            <a:r>
              <a:rPr lang="en-US" altLang="zh-TW" sz="2400" dirty="0">
                <a:latin typeface="標楷體" panose="03000509000000000000" pitchFamily="65" charset="-120"/>
                <a:ea typeface="標楷體" panose="03000509000000000000" pitchFamily="65" charset="-120"/>
              </a:rPr>
              <a:t>?</a:t>
            </a:r>
          </a:p>
          <a:p>
            <a:pPr>
              <a:lnSpc>
                <a:spcPts val="2500"/>
              </a:lnSpc>
            </a:pPr>
            <a:r>
              <a:rPr lang="zh-TW" altLang="en-US" sz="2400" dirty="0">
                <a:latin typeface="標楷體" panose="03000509000000000000" pitchFamily="65" charset="-120"/>
                <a:ea typeface="標楷體" panose="03000509000000000000" pitchFamily="65" charset="-120"/>
              </a:rPr>
              <a:t>空大受刑人喜歡選讀生科系的那些課程</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這些課程對他們是有幫助的嗎</a:t>
            </a:r>
            <a:r>
              <a:rPr lang="en-US" altLang="zh-TW" sz="2400" dirty="0">
                <a:latin typeface="標楷體" panose="03000509000000000000" pitchFamily="65" charset="-120"/>
                <a:ea typeface="標楷體" panose="03000509000000000000" pitchFamily="65" charset="-120"/>
              </a:rPr>
              <a:t>?</a:t>
            </a:r>
          </a:p>
          <a:p>
            <a:pPr>
              <a:lnSpc>
                <a:spcPts val="2500"/>
              </a:lnSpc>
            </a:pPr>
            <a:r>
              <a:rPr lang="zh-TW" altLang="en-US" sz="2400" dirty="0">
                <a:latin typeface="標楷體" panose="03000509000000000000" pitchFamily="65" charset="-120"/>
                <a:ea typeface="標楷體" panose="03000509000000000000" pitchFamily="65" charset="-120"/>
              </a:rPr>
              <a:t>引發研究者探究歷年來國空大各監獄校區受刑人選讀情形，期能一窺全貌後，為國空大後續規劃受刑人選課之參考。</a:t>
            </a:r>
            <a:endParaRPr lang="en-US" altLang="zh-TW" sz="2400" dirty="0">
              <a:latin typeface="標楷體" panose="03000509000000000000" pitchFamily="65" charset="-120"/>
              <a:ea typeface="標楷體" panose="03000509000000000000" pitchFamily="65" charset="-120"/>
            </a:endParaRPr>
          </a:p>
          <a:p>
            <a:endParaRPr lang="zh-TW" altLang="en-US" dirty="0"/>
          </a:p>
        </p:txBody>
      </p:sp>
      <p:sp>
        <p:nvSpPr>
          <p:cNvPr id="4" name="投影片編號版面配置區 3">
            <a:extLst>
              <a:ext uri="{FF2B5EF4-FFF2-40B4-BE49-F238E27FC236}">
                <a16:creationId xmlns:a16="http://schemas.microsoft.com/office/drawing/2014/main" id="{82ACB7AB-1576-4369-9129-31D1CDA4A64B}"/>
              </a:ext>
            </a:extLst>
          </p:cNvPr>
          <p:cNvSpPr>
            <a:spLocks noGrp="1"/>
          </p:cNvSpPr>
          <p:nvPr>
            <p:ph type="sldNum" sz="quarter" idx="12"/>
          </p:nvPr>
        </p:nvSpPr>
        <p:spPr/>
        <p:txBody>
          <a:bodyPr/>
          <a:lstStyle/>
          <a:p>
            <a:fld id="{0FF54DE5-C571-48E8-A5BC-B369434E2F44}" type="slidenum">
              <a:rPr lang="en-US" altLang="zh-TW" noProof="0" smtClean="0"/>
              <a:pPr/>
              <a:t>13</a:t>
            </a:fld>
            <a:endParaRPr lang="zh-TW" altLang="en-US" noProof="0" dirty="0"/>
          </a:p>
        </p:txBody>
      </p:sp>
    </p:spTree>
    <p:extLst>
      <p:ext uri="{BB962C8B-B14F-4D97-AF65-F5344CB8AC3E}">
        <p14:creationId xmlns:p14="http://schemas.microsoft.com/office/powerpoint/2010/main" val="304757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323EC9-A59F-44A5-9D56-1421E3BEE7D2}"/>
              </a:ext>
            </a:extLst>
          </p:cNvPr>
          <p:cNvSpPr>
            <a:spLocks noGrp="1"/>
          </p:cNvSpPr>
          <p:nvPr>
            <p:ph type="title"/>
          </p:nvPr>
        </p:nvSpPr>
        <p:spPr/>
        <p:txBody>
          <a:bodyPr/>
          <a:lstStyle/>
          <a:p>
            <a:r>
              <a:rPr lang="zh-TW" altLang="en-US" dirty="0">
                <a:solidFill>
                  <a:srgbClr val="0000FF"/>
                </a:solidFill>
              </a:rPr>
              <a:t>分析國立空中大學各監獄受刑人選讀生科系課程情形</a:t>
            </a:r>
            <a:endParaRPr lang="en-US" altLang="zh-TW" dirty="0">
              <a:solidFill>
                <a:srgbClr val="0000FF"/>
              </a:solidFill>
            </a:endParaRPr>
          </a:p>
        </p:txBody>
      </p:sp>
      <p:sp>
        <p:nvSpPr>
          <p:cNvPr id="3" name="內容版面配置區 2">
            <a:extLst>
              <a:ext uri="{FF2B5EF4-FFF2-40B4-BE49-F238E27FC236}">
                <a16:creationId xmlns:a16="http://schemas.microsoft.com/office/drawing/2014/main" id="{114FB20E-C21E-45FA-B9E9-1837ABB0B9AB}"/>
              </a:ext>
            </a:extLst>
          </p:cNvPr>
          <p:cNvSpPr>
            <a:spLocks noGrp="1"/>
          </p:cNvSpPr>
          <p:nvPr>
            <p:ph idx="1"/>
          </p:nvPr>
        </p:nvSpPr>
        <p:spPr/>
        <p:txBody>
          <a:bodyPr/>
          <a:lstStyle/>
          <a:p>
            <a:pPr marL="0" indent="0">
              <a:buNone/>
            </a:pPr>
            <a:r>
              <a:rPr lang="zh-TW" altLang="en-US" dirty="0">
                <a:latin typeface="標楷體" panose="03000509000000000000" pitchFamily="65" charset="-120"/>
                <a:ea typeface="標楷體" panose="03000509000000000000" pitchFamily="65" charset="-120"/>
              </a:rPr>
              <a:t>根據校內校長室、學務處及教務行政系統資料彙整與分析</a:t>
            </a:r>
            <a:r>
              <a:rPr lang="en-US" altLang="zh-TW" dirty="0">
                <a:latin typeface="標楷體" panose="03000509000000000000" pitchFamily="65" charset="-120"/>
                <a:ea typeface="標楷體" panose="03000509000000000000" pitchFamily="65" charset="-120"/>
              </a:rPr>
              <a:t>:</a:t>
            </a:r>
          </a:p>
          <a:p>
            <a:pPr marL="514350" indent="-514350">
              <a:buFont typeface="+mj-lt"/>
              <a:buAutoNum type="arabicPeriod"/>
            </a:pPr>
            <a:r>
              <a:rPr lang="zh-TW" altLang="en-US" sz="2400" dirty="0">
                <a:latin typeface="標楷體" panose="03000509000000000000" pitchFamily="65" charset="-120"/>
                <a:ea typeface="標楷體" panose="03000509000000000000" pitchFamily="65" charset="-120"/>
              </a:rPr>
              <a:t>歷年國立空中大學各監獄校區受刑人的修讀情形</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含全校與生活科學系</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sz="2400" dirty="0">
                <a:latin typeface="標楷體" panose="03000509000000000000" pitchFamily="65" charset="-120"/>
                <a:ea typeface="標楷體" panose="03000509000000000000" pitchFamily="65" charset="-120"/>
              </a:rPr>
              <a:t>國立空中大學各監獄校區選讀課程最高與最低科目數與總學分數。</a:t>
            </a:r>
            <a:endParaRPr lang="en-US" altLang="zh-TW" sz="2400" dirty="0">
              <a:latin typeface="標楷體" panose="03000509000000000000" pitchFamily="65" charset="-120"/>
              <a:ea typeface="標楷體" panose="03000509000000000000" pitchFamily="65" charset="-120"/>
            </a:endParaRPr>
          </a:p>
          <a:p>
            <a:pPr marL="514350" indent="-514350">
              <a:buFont typeface="+mj-lt"/>
              <a:buAutoNum type="arabicPeriod"/>
            </a:pPr>
            <a:r>
              <a:rPr lang="zh-TW" altLang="zh-TW" sz="2400" dirty="0">
                <a:latin typeface="標楷體" panose="03000509000000000000" pitchFamily="65" charset="-120"/>
                <a:ea typeface="標楷體" panose="03000509000000000000" pitchFamily="65" charset="-120"/>
              </a:rPr>
              <a:t>比較成績優異獎學金受獎人名單中，受刑人與一般生的比例。</a:t>
            </a:r>
            <a:endParaRPr lang="en-US" altLang="zh-TW" sz="2400" dirty="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sz="2400" dirty="0">
                <a:latin typeface="標楷體" panose="03000509000000000000" pitchFamily="65" charset="-120"/>
                <a:ea typeface="標楷體" panose="03000509000000000000" pitchFamily="65" charset="-120"/>
              </a:rPr>
              <a:t>國立空中大學各監獄校區受刑人的畢業人數</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含全校與生活科學系</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sz="2400" dirty="0">
                <a:latin typeface="標楷體" panose="03000509000000000000" pitchFamily="65" charset="-120"/>
                <a:ea typeface="標楷體" panose="03000509000000000000" pitchFamily="65" charset="-120"/>
              </a:rPr>
              <a:t>追蹤</a:t>
            </a:r>
            <a:r>
              <a:rPr lang="en-US" altLang="zh-TW" sz="2400" dirty="0">
                <a:latin typeface="標楷體" panose="03000509000000000000" pitchFamily="65" charset="-120"/>
                <a:ea typeface="標楷體" panose="03000509000000000000" pitchFamily="65" charset="-120"/>
              </a:rPr>
              <a:t>97</a:t>
            </a:r>
            <a:r>
              <a:rPr lang="zh-TW" altLang="en-US" sz="2400" dirty="0">
                <a:latin typeface="標楷體" panose="03000509000000000000" pitchFamily="65" charset="-120"/>
                <a:ea typeface="標楷體" panose="03000509000000000000" pitchFamily="65" charset="-120"/>
              </a:rPr>
              <a:t>上出獄後，繼續修讀國立空中大學課程的受刑人情形。</a:t>
            </a:r>
            <a:endParaRPr lang="en-US" altLang="zh-TW" sz="2400" dirty="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sz="2400" dirty="0">
                <a:latin typeface="標楷體" panose="03000509000000000000" pitchFamily="65" charset="-120"/>
                <a:ea typeface="標楷體" panose="03000509000000000000" pitchFamily="65" charset="-120"/>
              </a:rPr>
              <a:t>分析國立空中大學受刑人選讀生活科學系課程的前</a:t>
            </a:r>
            <a:r>
              <a:rPr lang="en-US" altLang="zh-TW" sz="2400" dirty="0">
                <a:latin typeface="標楷體" panose="03000509000000000000" pitchFamily="65" charset="-120"/>
                <a:ea typeface="標楷體" panose="03000509000000000000" pitchFamily="65" charset="-120"/>
              </a:rPr>
              <a:t>20</a:t>
            </a:r>
            <a:r>
              <a:rPr lang="zh-TW" altLang="en-US" sz="2400" dirty="0">
                <a:latin typeface="標楷體" panose="03000509000000000000" pitchFamily="65" charset="-120"/>
                <a:ea typeface="標楷體" panose="03000509000000000000" pitchFamily="65" charset="-120"/>
              </a:rPr>
              <a:t>與倒數</a:t>
            </a:r>
            <a:r>
              <a:rPr lang="en-US" altLang="zh-TW" sz="2400" dirty="0">
                <a:latin typeface="標楷體" panose="03000509000000000000" pitchFamily="65" charset="-120"/>
                <a:ea typeface="標楷體" panose="03000509000000000000" pitchFamily="65" charset="-120"/>
              </a:rPr>
              <a:t>20</a:t>
            </a:r>
            <a:r>
              <a:rPr lang="zh-TW" altLang="en-US" sz="2400" dirty="0">
                <a:latin typeface="標楷體" panose="03000509000000000000" pitchFamily="65" charset="-120"/>
                <a:ea typeface="標楷體" panose="03000509000000000000" pitchFamily="65" charset="-120"/>
              </a:rPr>
              <a:t>名課程。</a:t>
            </a:r>
            <a:endParaRPr lang="en-US" altLang="zh-TW" sz="2400" dirty="0">
              <a:latin typeface="標楷體" panose="03000509000000000000" pitchFamily="65" charset="-120"/>
              <a:ea typeface="標楷體" panose="03000509000000000000" pitchFamily="65" charset="-120"/>
            </a:endParaRPr>
          </a:p>
          <a:p>
            <a:endParaRPr lang="zh-TW" altLang="en-US" dirty="0"/>
          </a:p>
        </p:txBody>
      </p:sp>
      <p:sp>
        <p:nvSpPr>
          <p:cNvPr id="4" name="投影片編號版面配置區 3">
            <a:extLst>
              <a:ext uri="{FF2B5EF4-FFF2-40B4-BE49-F238E27FC236}">
                <a16:creationId xmlns:a16="http://schemas.microsoft.com/office/drawing/2014/main" id="{69338AAB-C2BD-498C-BD9A-A691366E2197}"/>
              </a:ext>
            </a:extLst>
          </p:cNvPr>
          <p:cNvSpPr>
            <a:spLocks noGrp="1"/>
          </p:cNvSpPr>
          <p:nvPr>
            <p:ph type="sldNum" sz="quarter" idx="12"/>
          </p:nvPr>
        </p:nvSpPr>
        <p:spPr/>
        <p:txBody>
          <a:bodyPr/>
          <a:lstStyle/>
          <a:p>
            <a:fld id="{0FF54DE5-C571-48E8-A5BC-B369434E2F44}" type="slidenum">
              <a:rPr lang="en-US" altLang="zh-TW" noProof="0" smtClean="0"/>
              <a:pPr/>
              <a:t>14</a:t>
            </a:fld>
            <a:endParaRPr lang="zh-TW" altLang="en-US" noProof="0" dirty="0"/>
          </a:p>
        </p:txBody>
      </p:sp>
    </p:spTree>
    <p:extLst>
      <p:ext uri="{BB962C8B-B14F-4D97-AF65-F5344CB8AC3E}">
        <p14:creationId xmlns:p14="http://schemas.microsoft.com/office/powerpoint/2010/main" val="116290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3200" dirty="0"/>
              <a:t>各監獄校區</a:t>
            </a:r>
            <a:r>
              <a:rPr lang="zh-TW" altLang="en-US" sz="3200" dirty="0"/>
              <a:t>面授點</a:t>
            </a:r>
            <a:r>
              <a:rPr lang="zh-TW" altLang="zh-TW" sz="3200" dirty="0"/>
              <a:t>成立日期</a:t>
            </a:r>
            <a:endParaRPr lang="zh-TW" altLang="en-US" sz="3200" dirty="0"/>
          </a:p>
        </p:txBody>
      </p:sp>
      <p:pic>
        <p:nvPicPr>
          <p:cNvPr id="8" name="圖片 7" descr="iTaiwan Wi-F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119" y="1429498"/>
            <a:ext cx="5358162" cy="5265491"/>
          </a:xfrm>
          <a:prstGeom prst="rect">
            <a:avLst/>
          </a:prstGeom>
          <a:noFill/>
          <a:ln>
            <a:noFill/>
          </a:ln>
        </p:spPr>
      </p:pic>
      <p:sp>
        <p:nvSpPr>
          <p:cNvPr id="10" name="圓角矩形 9"/>
          <p:cNvSpPr/>
          <p:nvPr/>
        </p:nvSpPr>
        <p:spPr>
          <a:xfrm>
            <a:off x="729119" y="3454788"/>
            <a:ext cx="751561" cy="2880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lumMod val="50000"/>
                  </a:schemeClr>
                </a:solidFill>
              </a:rPr>
              <a:t>87.2</a:t>
            </a:r>
            <a:endParaRPr lang="zh-TW" altLang="en-US" b="1" dirty="0">
              <a:solidFill>
                <a:schemeClr val="tx1">
                  <a:lumMod val="50000"/>
                </a:schemeClr>
              </a:solidFill>
            </a:endParaRPr>
          </a:p>
        </p:txBody>
      </p:sp>
      <p:sp>
        <p:nvSpPr>
          <p:cNvPr id="11" name="圓角矩形 10"/>
          <p:cNvSpPr/>
          <p:nvPr/>
        </p:nvSpPr>
        <p:spPr>
          <a:xfrm>
            <a:off x="879063" y="4688240"/>
            <a:ext cx="751561" cy="2880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lumMod val="50000"/>
                  </a:schemeClr>
                </a:solidFill>
              </a:rPr>
              <a:t>87.9</a:t>
            </a:r>
            <a:endParaRPr lang="zh-TW" altLang="en-US" b="1" dirty="0">
              <a:solidFill>
                <a:schemeClr val="tx1">
                  <a:lumMod val="50000"/>
                </a:schemeClr>
              </a:solidFill>
            </a:endParaRPr>
          </a:p>
        </p:txBody>
      </p:sp>
      <p:sp>
        <p:nvSpPr>
          <p:cNvPr id="13" name="圓角矩形 12"/>
          <p:cNvSpPr/>
          <p:nvPr/>
        </p:nvSpPr>
        <p:spPr>
          <a:xfrm>
            <a:off x="1780568" y="4733242"/>
            <a:ext cx="751561" cy="2880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lumMod val="50000"/>
                  </a:schemeClr>
                </a:solidFill>
              </a:rPr>
              <a:t>91.2</a:t>
            </a:r>
            <a:endParaRPr lang="zh-TW" altLang="en-US" b="1" dirty="0">
              <a:solidFill>
                <a:schemeClr val="tx1">
                  <a:lumMod val="50000"/>
                </a:schemeClr>
              </a:solidFill>
            </a:endParaRPr>
          </a:p>
        </p:txBody>
      </p:sp>
      <p:sp>
        <p:nvSpPr>
          <p:cNvPr id="14" name="圓角矩形 13"/>
          <p:cNvSpPr/>
          <p:nvPr/>
        </p:nvSpPr>
        <p:spPr>
          <a:xfrm>
            <a:off x="2390610" y="2790766"/>
            <a:ext cx="751561" cy="2880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lumMod val="50000"/>
                  </a:schemeClr>
                </a:solidFill>
              </a:rPr>
              <a:t>90.9</a:t>
            </a:r>
            <a:endParaRPr lang="zh-TW" altLang="en-US" b="1" dirty="0">
              <a:solidFill>
                <a:schemeClr val="tx1">
                  <a:lumMod val="50000"/>
                </a:schemeClr>
              </a:solidFill>
            </a:endParaRPr>
          </a:p>
        </p:txBody>
      </p:sp>
      <p:sp>
        <p:nvSpPr>
          <p:cNvPr id="15" name="圓角矩形 14"/>
          <p:cNvSpPr/>
          <p:nvPr/>
        </p:nvSpPr>
        <p:spPr>
          <a:xfrm>
            <a:off x="2016968" y="5127798"/>
            <a:ext cx="751561" cy="2880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lumMod val="50000"/>
                  </a:schemeClr>
                </a:solidFill>
              </a:rPr>
              <a:t>90.9</a:t>
            </a:r>
            <a:endParaRPr lang="zh-TW" altLang="en-US" b="1" dirty="0">
              <a:solidFill>
                <a:schemeClr val="tx1">
                  <a:lumMod val="50000"/>
                </a:schemeClr>
              </a:solidFill>
            </a:endParaRPr>
          </a:p>
        </p:txBody>
      </p:sp>
      <p:sp>
        <p:nvSpPr>
          <p:cNvPr id="16" name="圓角矩形 15"/>
          <p:cNvSpPr/>
          <p:nvPr/>
        </p:nvSpPr>
        <p:spPr>
          <a:xfrm>
            <a:off x="1989680" y="3276628"/>
            <a:ext cx="751561" cy="2880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lumMod val="50000"/>
                  </a:schemeClr>
                </a:solidFill>
              </a:rPr>
              <a:t>90.9</a:t>
            </a:r>
            <a:endParaRPr lang="zh-TW" altLang="en-US" b="1" dirty="0">
              <a:solidFill>
                <a:schemeClr val="tx1">
                  <a:lumMod val="50000"/>
                </a:schemeClr>
              </a:solidFill>
            </a:endParaRPr>
          </a:p>
        </p:txBody>
      </p:sp>
      <p:sp>
        <p:nvSpPr>
          <p:cNvPr id="17" name="圓角矩形 16"/>
          <p:cNvSpPr/>
          <p:nvPr/>
        </p:nvSpPr>
        <p:spPr>
          <a:xfrm>
            <a:off x="2518286" y="6012335"/>
            <a:ext cx="751561" cy="2880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lumMod val="50000"/>
                  </a:schemeClr>
                </a:solidFill>
              </a:rPr>
              <a:t>90.2</a:t>
            </a:r>
            <a:endParaRPr lang="zh-TW" altLang="en-US" b="1" dirty="0">
              <a:solidFill>
                <a:schemeClr val="tx1">
                  <a:lumMod val="50000"/>
                </a:schemeClr>
              </a:solidFill>
            </a:endParaRPr>
          </a:p>
        </p:txBody>
      </p:sp>
      <p:sp>
        <p:nvSpPr>
          <p:cNvPr id="18" name="圓角矩形 17"/>
          <p:cNvSpPr/>
          <p:nvPr/>
        </p:nvSpPr>
        <p:spPr>
          <a:xfrm>
            <a:off x="4803662" y="2502668"/>
            <a:ext cx="751561" cy="2880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lumMod val="50000"/>
                  </a:schemeClr>
                </a:solidFill>
              </a:rPr>
              <a:t>89.9</a:t>
            </a:r>
            <a:endParaRPr lang="zh-TW" altLang="en-US" b="1" dirty="0">
              <a:solidFill>
                <a:schemeClr val="tx1">
                  <a:lumMod val="50000"/>
                </a:schemeClr>
              </a:solidFill>
            </a:endParaRPr>
          </a:p>
        </p:txBody>
      </p:sp>
      <p:sp>
        <p:nvSpPr>
          <p:cNvPr id="19" name="圓角矩形 18"/>
          <p:cNvSpPr/>
          <p:nvPr/>
        </p:nvSpPr>
        <p:spPr>
          <a:xfrm>
            <a:off x="3771757" y="5127798"/>
            <a:ext cx="751561" cy="2880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lumMod val="50000"/>
                  </a:schemeClr>
                </a:solidFill>
              </a:rPr>
              <a:t>93.2</a:t>
            </a:r>
            <a:endParaRPr lang="zh-TW" altLang="en-US" b="1" dirty="0">
              <a:solidFill>
                <a:schemeClr val="tx1">
                  <a:lumMod val="50000"/>
                </a:schemeClr>
              </a:solidFill>
            </a:endParaRPr>
          </a:p>
        </p:txBody>
      </p:sp>
      <p:sp>
        <p:nvSpPr>
          <p:cNvPr id="20" name="圓角矩形 19"/>
          <p:cNvSpPr/>
          <p:nvPr/>
        </p:nvSpPr>
        <p:spPr>
          <a:xfrm>
            <a:off x="4359242" y="3780239"/>
            <a:ext cx="751561" cy="2880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lumMod val="50000"/>
                  </a:schemeClr>
                </a:solidFill>
              </a:rPr>
              <a:t>89.2</a:t>
            </a:r>
            <a:endParaRPr lang="zh-TW" altLang="en-US" b="1" dirty="0">
              <a:solidFill>
                <a:schemeClr val="tx1">
                  <a:lumMod val="50000"/>
                </a:schemeClr>
              </a:solidFill>
            </a:endParaRPr>
          </a:p>
        </p:txBody>
      </p:sp>
      <p:sp>
        <p:nvSpPr>
          <p:cNvPr id="21" name="圓角矩形 20"/>
          <p:cNvSpPr/>
          <p:nvPr/>
        </p:nvSpPr>
        <p:spPr>
          <a:xfrm>
            <a:off x="3882828" y="1330719"/>
            <a:ext cx="751561" cy="2880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lumMod val="50000"/>
                  </a:schemeClr>
                </a:solidFill>
              </a:rPr>
              <a:t>95.2</a:t>
            </a:r>
            <a:endParaRPr lang="zh-TW" altLang="en-US" b="1" dirty="0">
              <a:solidFill>
                <a:schemeClr val="tx1">
                  <a:lumMod val="50000"/>
                </a:schemeClr>
              </a:solidFill>
            </a:endParaRPr>
          </a:p>
        </p:txBody>
      </p:sp>
      <p:graphicFrame>
        <p:nvGraphicFramePr>
          <p:cNvPr id="22" name="表格 21"/>
          <p:cNvGraphicFramePr>
            <a:graphicFrameLocks noGrp="1"/>
          </p:cNvGraphicFramePr>
          <p:nvPr>
            <p:extLst>
              <p:ext uri="{D42A27DB-BD31-4B8C-83A1-F6EECF244321}">
                <p14:modId xmlns:p14="http://schemas.microsoft.com/office/powerpoint/2010/main" val="1241039566"/>
              </p:ext>
            </p:extLst>
          </p:nvPr>
        </p:nvGraphicFramePr>
        <p:xfrm>
          <a:off x="6178732" y="1306386"/>
          <a:ext cx="5303520" cy="5349240"/>
        </p:xfrm>
        <a:graphic>
          <a:graphicData uri="http://schemas.openxmlformats.org/drawingml/2006/table">
            <a:tbl>
              <a:tblPr firstRow="1" bandRow="1">
                <a:tableStyleId>{5C22544A-7EE6-4342-B048-85BDC9FD1C3A}</a:tableStyleId>
              </a:tblPr>
              <a:tblGrid>
                <a:gridCol w="5303520">
                  <a:extLst>
                    <a:ext uri="{9D8B030D-6E8A-4147-A177-3AD203B41FA5}">
                      <a16:colId xmlns:a16="http://schemas.microsoft.com/office/drawing/2014/main" val="20000"/>
                    </a:ext>
                  </a:extLst>
                </a:gridCol>
              </a:tblGrid>
              <a:tr h="5245487">
                <a:tc>
                  <a:txBody>
                    <a:bodyPr/>
                    <a:lstStyle/>
                    <a:p>
                      <a:pPr>
                        <a:spcBef>
                          <a:spcPts val="600"/>
                        </a:spcBef>
                      </a:pPr>
                      <a:r>
                        <a:rPr lang="en-US" altLang="zh-TW" sz="2000" dirty="0"/>
                        <a:t>87.2</a:t>
                      </a:r>
                      <a:r>
                        <a:rPr lang="zh-TW" altLang="en-US" sz="2000" dirty="0"/>
                        <a:t>  澎湖中心 </a:t>
                      </a:r>
                      <a:r>
                        <a:rPr lang="zh-TW" altLang="en-US" sz="2000" dirty="0">
                          <a:solidFill>
                            <a:srgbClr val="FFC000"/>
                          </a:solidFill>
                        </a:rPr>
                        <a:t>澎湖鼎灣</a:t>
                      </a:r>
                      <a:r>
                        <a:rPr lang="en-US" altLang="zh-TW" sz="2000" dirty="0">
                          <a:solidFill>
                            <a:srgbClr val="FFC000"/>
                          </a:solidFill>
                        </a:rPr>
                        <a:t>~</a:t>
                      </a:r>
                      <a:r>
                        <a:rPr lang="zh-TW" altLang="en-US" sz="2000" dirty="0">
                          <a:solidFill>
                            <a:srgbClr val="FFC000"/>
                          </a:solidFill>
                        </a:rPr>
                        <a:t>迄今</a:t>
                      </a:r>
                      <a:endParaRPr lang="en-US" altLang="zh-TW" sz="2000" dirty="0">
                        <a:solidFill>
                          <a:srgbClr val="FFC000"/>
                        </a:solidFill>
                      </a:endParaRPr>
                    </a:p>
                    <a:p>
                      <a:pPr marL="0" marR="0" indent="0" algn="l" defTabSz="914400" rtl="0" eaLnBrk="1" fontAlgn="auto" latinLnBrk="0" hangingPunct="1">
                        <a:lnSpc>
                          <a:spcPct val="100000"/>
                        </a:lnSpc>
                        <a:spcBef>
                          <a:spcPts val="600"/>
                        </a:spcBef>
                        <a:spcAft>
                          <a:spcPts val="0"/>
                        </a:spcAft>
                        <a:buClrTx/>
                        <a:buSzTx/>
                        <a:buFontTx/>
                        <a:buNone/>
                        <a:tabLst/>
                        <a:defRPr/>
                      </a:pPr>
                      <a:r>
                        <a:rPr lang="en-US" altLang="zh-TW" sz="2000" dirty="0"/>
                        <a:t>87.9</a:t>
                      </a:r>
                      <a:r>
                        <a:rPr lang="zh-TW" altLang="en-US" sz="2000" dirty="0"/>
                        <a:t>  嘉義中心 </a:t>
                      </a:r>
                      <a:r>
                        <a:rPr lang="zh-TW" altLang="en-US" sz="2000" dirty="0">
                          <a:solidFill>
                            <a:srgbClr val="FFC000"/>
                          </a:solidFill>
                        </a:rPr>
                        <a:t>嘉義鹿草</a:t>
                      </a:r>
                      <a:r>
                        <a:rPr lang="en-US" altLang="zh-TW" sz="2000" dirty="0">
                          <a:solidFill>
                            <a:srgbClr val="FFC000"/>
                          </a:solidFill>
                        </a:rPr>
                        <a:t>~</a:t>
                      </a:r>
                      <a:r>
                        <a:rPr lang="zh-TW" altLang="en-US" sz="2000" dirty="0">
                          <a:solidFill>
                            <a:srgbClr val="FFC000"/>
                          </a:solidFill>
                        </a:rPr>
                        <a:t>迄今</a:t>
                      </a:r>
                      <a:endParaRPr lang="en-US" altLang="zh-TW" sz="2000" dirty="0">
                        <a:solidFill>
                          <a:srgbClr val="FFC000"/>
                        </a:solidFill>
                      </a:endParaRPr>
                    </a:p>
                    <a:p>
                      <a:pPr marL="0" marR="0" indent="0" algn="l" defTabSz="914400" rtl="0" eaLnBrk="1" fontAlgn="auto" latinLnBrk="0" hangingPunct="1">
                        <a:lnSpc>
                          <a:spcPct val="100000"/>
                        </a:lnSpc>
                        <a:spcBef>
                          <a:spcPts val="600"/>
                        </a:spcBef>
                        <a:spcAft>
                          <a:spcPts val="0"/>
                        </a:spcAft>
                        <a:buClrTx/>
                        <a:buSzTx/>
                        <a:buFontTx/>
                        <a:buNone/>
                        <a:tabLst/>
                        <a:defRPr/>
                      </a:pPr>
                      <a:r>
                        <a:rPr lang="en-US" altLang="zh-TW" sz="2000" dirty="0"/>
                        <a:t>89.2 </a:t>
                      </a:r>
                      <a:r>
                        <a:rPr lang="zh-TW" altLang="en-US" sz="2000" dirty="0"/>
                        <a:t> 宜蘭中心 宜蘭</a:t>
                      </a:r>
                      <a:r>
                        <a:rPr lang="en-US" altLang="zh-TW" sz="2000" dirty="0"/>
                        <a:t>~</a:t>
                      </a:r>
                      <a:r>
                        <a:rPr lang="en-US" altLang="zh-TW" sz="2000" dirty="0">
                          <a:solidFill>
                            <a:srgbClr val="FFC000"/>
                          </a:solidFill>
                        </a:rPr>
                        <a:t>104</a:t>
                      </a:r>
                      <a:r>
                        <a:rPr lang="zh-TW" altLang="en-US" sz="2000" dirty="0">
                          <a:solidFill>
                            <a:srgbClr val="FFC000"/>
                          </a:solidFill>
                        </a:rPr>
                        <a:t>學年</a:t>
                      </a:r>
                      <a:endParaRPr lang="en-US" altLang="zh-TW" sz="2000" dirty="0">
                        <a:solidFill>
                          <a:srgbClr val="FFC000"/>
                        </a:solidFill>
                      </a:endParaRPr>
                    </a:p>
                    <a:p>
                      <a:pPr marL="0" marR="0" indent="0" algn="l" defTabSz="914400" rtl="0" eaLnBrk="1" fontAlgn="auto" latinLnBrk="0" hangingPunct="1">
                        <a:lnSpc>
                          <a:spcPct val="100000"/>
                        </a:lnSpc>
                        <a:spcBef>
                          <a:spcPts val="600"/>
                        </a:spcBef>
                        <a:spcAft>
                          <a:spcPts val="0"/>
                        </a:spcAft>
                        <a:buClrTx/>
                        <a:buSzTx/>
                        <a:buFontTx/>
                        <a:buNone/>
                        <a:tabLst/>
                        <a:defRPr/>
                      </a:pPr>
                      <a:r>
                        <a:rPr lang="en-US" altLang="zh-TW" sz="2000" dirty="0"/>
                        <a:t>89.9</a:t>
                      </a:r>
                      <a:r>
                        <a:rPr lang="zh-TW" altLang="en-US" sz="2000" dirty="0"/>
                        <a:t>  花蓮中心 花蓮</a:t>
                      </a:r>
                      <a:r>
                        <a:rPr lang="en-US" altLang="zh-TW" sz="2000" dirty="0"/>
                        <a:t>~</a:t>
                      </a:r>
                      <a:r>
                        <a:rPr lang="en-US" altLang="zh-TW" sz="2000" dirty="0">
                          <a:solidFill>
                            <a:srgbClr val="FFC000"/>
                          </a:solidFill>
                        </a:rPr>
                        <a:t>102</a:t>
                      </a:r>
                      <a:r>
                        <a:rPr lang="zh-TW" altLang="en-US" sz="2000" dirty="0">
                          <a:solidFill>
                            <a:srgbClr val="FFC000"/>
                          </a:solidFill>
                        </a:rPr>
                        <a:t>學年</a:t>
                      </a:r>
                      <a:endParaRPr lang="en-US" altLang="zh-TW" sz="2000" dirty="0">
                        <a:solidFill>
                          <a:srgbClr val="FFC000"/>
                        </a:solidFill>
                      </a:endParaRPr>
                    </a:p>
                    <a:p>
                      <a:pPr marL="0" marR="0" indent="0" algn="l" defTabSz="914400" rtl="0" eaLnBrk="1" fontAlgn="auto" latinLnBrk="0" hangingPunct="1">
                        <a:lnSpc>
                          <a:spcPct val="100000"/>
                        </a:lnSpc>
                        <a:spcBef>
                          <a:spcPts val="600"/>
                        </a:spcBef>
                        <a:spcAft>
                          <a:spcPts val="0"/>
                        </a:spcAft>
                        <a:buClrTx/>
                        <a:buSzTx/>
                        <a:buFontTx/>
                        <a:buNone/>
                        <a:tabLst/>
                        <a:defRPr/>
                      </a:pPr>
                      <a:r>
                        <a:rPr lang="en-US" altLang="zh-TW" sz="2000" dirty="0"/>
                        <a:t>90.2</a:t>
                      </a:r>
                      <a:r>
                        <a:rPr lang="zh-TW" altLang="en-US" sz="2000" dirty="0"/>
                        <a:t>  高雄中心 </a:t>
                      </a:r>
                      <a:r>
                        <a:rPr lang="zh-TW" altLang="en-US" sz="2000" dirty="0">
                          <a:solidFill>
                            <a:srgbClr val="FFC000"/>
                          </a:solidFill>
                        </a:rPr>
                        <a:t>屏東鼎新</a:t>
                      </a:r>
                      <a:r>
                        <a:rPr lang="en-US" altLang="zh-TW" sz="2000" dirty="0">
                          <a:solidFill>
                            <a:srgbClr val="FFC000"/>
                          </a:solidFill>
                        </a:rPr>
                        <a:t>~</a:t>
                      </a:r>
                      <a:r>
                        <a:rPr lang="zh-TW" altLang="en-US" sz="2000" dirty="0">
                          <a:solidFill>
                            <a:srgbClr val="FFC000"/>
                          </a:solidFill>
                        </a:rPr>
                        <a:t>迄今</a:t>
                      </a:r>
                      <a:endParaRPr lang="en-US" altLang="zh-TW" sz="2000" dirty="0">
                        <a:solidFill>
                          <a:srgbClr val="FFC000"/>
                        </a:solidFill>
                      </a:endParaRPr>
                    </a:p>
                    <a:p>
                      <a:pPr marL="0" marR="0" indent="0" algn="l" defTabSz="914400" rtl="0" eaLnBrk="1" fontAlgn="auto" latinLnBrk="0" hangingPunct="1">
                        <a:lnSpc>
                          <a:spcPct val="100000"/>
                        </a:lnSpc>
                        <a:spcBef>
                          <a:spcPts val="600"/>
                        </a:spcBef>
                        <a:spcAft>
                          <a:spcPts val="0"/>
                        </a:spcAft>
                        <a:buClrTx/>
                        <a:buSzTx/>
                        <a:buFontTx/>
                        <a:buNone/>
                        <a:tabLst/>
                        <a:defRPr/>
                      </a:pPr>
                      <a:r>
                        <a:rPr lang="en-US" altLang="zh-TW" sz="2000" dirty="0"/>
                        <a:t>90.9</a:t>
                      </a:r>
                      <a:r>
                        <a:rPr lang="zh-TW" altLang="en-US" sz="2000" dirty="0"/>
                        <a:t>  高雄中心 </a:t>
                      </a:r>
                      <a:r>
                        <a:rPr lang="zh-TW" altLang="en-US" sz="2000" dirty="0">
                          <a:solidFill>
                            <a:srgbClr val="FFC000"/>
                          </a:solidFill>
                        </a:rPr>
                        <a:t>高雄仁德</a:t>
                      </a:r>
                      <a:r>
                        <a:rPr lang="en-US" altLang="zh-TW" sz="2000" dirty="0">
                          <a:solidFill>
                            <a:srgbClr val="FFC000"/>
                          </a:solidFill>
                        </a:rPr>
                        <a:t>~</a:t>
                      </a:r>
                      <a:r>
                        <a:rPr lang="zh-TW" altLang="en-US" sz="2000" dirty="0">
                          <a:solidFill>
                            <a:srgbClr val="FFC000"/>
                          </a:solidFill>
                        </a:rPr>
                        <a:t>迄今</a:t>
                      </a:r>
                      <a:endParaRPr lang="en-US" altLang="zh-TW" sz="2000" dirty="0">
                        <a:solidFill>
                          <a:srgbClr val="FFC000"/>
                        </a:solidFill>
                      </a:endParaRPr>
                    </a:p>
                    <a:p>
                      <a:pPr>
                        <a:spcBef>
                          <a:spcPts val="600"/>
                        </a:spcBef>
                      </a:pPr>
                      <a:r>
                        <a:rPr lang="en-US" altLang="zh-TW" sz="2000" dirty="0"/>
                        <a:t>90.9</a:t>
                      </a:r>
                      <a:r>
                        <a:rPr lang="zh-TW" altLang="en-US" sz="2000" dirty="0"/>
                        <a:t>  台中中心 </a:t>
                      </a:r>
                      <a:r>
                        <a:rPr lang="zh-TW" altLang="en-US" sz="2000" dirty="0">
                          <a:solidFill>
                            <a:srgbClr val="FFC000"/>
                          </a:solidFill>
                        </a:rPr>
                        <a:t>彰化</a:t>
                      </a:r>
                      <a:r>
                        <a:rPr lang="en-US" altLang="zh-TW" sz="2000" dirty="0">
                          <a:solidFill>
                            <a:srgbClr val="FFC000"/>
                          </a:solidFill>
                        </a:rPr>
                        <a:t>~</a:t>
                      </a:r>
                      <a:r>
                        <a:rPr lang="zh-TW" altLang="en-US" sz="2000" dirty="0">
                          <a:solidFill>
                            <a:srgbClr val="FFC000"/>
                          </a:solidFill>
                        </a:rPr>
                        <a:t>迄今</a:t>
                      </a:r>
                      <a:endParaRPr lang="en-US" altLang="zh-TW" sz="2000" dirty="0">
                        <a:solidFill>
                          <a:srgbClr val="FFC000"/>
                        </a:solidFill>
                      </a:endParaRPr>
                    </a:p>
                    <a:p>
                      <a:pPr marL="0" marR="0" indent="0" algn="l" defTabSz="914400" rtl="0" eaLnBrk="1" fontAlgn="auto" latinLnBrk="0" hangingPunct="1">
                        <a:lnSpc>
                          <a:spcPct val="100000"/>
                        </a:lnSpc>
                        <a:spcBef>
                          <a:spcPts val="600"/>
                        </a:spcBef>
                        <a:spcAft>
                          <a:spcPts val="0"/>
                        </a:spcAft>
                        <a:buClrTx/>
                        <a:buSzTx/>
                        <a:buFontTx/>
                        <a:buNone/>
                        <a:tabLst/>
                        <a:defRPr/>
                      </a:pPr>
                      <a:r>
                        <a:rPr lang="en-US" altLang="zh-TW" sz="2000" dirty="0"/>
                        <a:t>90.9</a:t>
                      </a:r>
                      <a:r>
                        <a:rPr lang="zh-TW" altLang="en-US" sz="2000" dirty="0"/>
                        <a:t>  台中中心 </a:t>
                      </a:r>
                      <a:r>
                        <a:rPr lang="zh-TW" altLang="en-US" sz="2000" dirty="0">
                          <a:solidFill>
                            <a:srgbClr val="FFC000"/>
                          </a:solidFill>
                        </a:rPr>
                        <a:t>台中</a:t>
                      </a:r>
                      <a:r>
                        <a:rPr lang="en-US" altLang="zh-TW" sz="2000" dirty="0">
                          <a:solidFill>
                            <a:srgbClr val="FFC000"/>
                          </a:solidFill>
                        </a:rPr>
                        <a:t>~</a:t>
                      </a:r>
                      <a:r>
                        <a:rPr lang="zh-TW" altLang="en-US" sz="2000" dirty="0">
                          <a:solidFill>
                            <a:srgbClr val="FFC000"/>
                          </a:solidFill>
                        </a:rPr>
                        <a:t>迄今</a:t>
                      </a:r>
                      <a:endParaRPr lang="en-US" altLang="zh-TW" sz="2000" dirty="0">
                        <a:solidFill>
                          <a:srgbClr val="FFC000"/>
                        </a:solidFill>
                      </a:endParaRPr>
                    </a:p>
                    <a:p>
                      <a:pPr marL="0" marR="0" indent="0" algn="l" defTabSz="914400" rtl="0" eaLnBrk="1" fontAlgn="auto" latinLnBrk="0" hangingPunct="1">
                        <a:lnSpc>
                          <a:spcPct val="100000"/>
                        </a:lnSpc>
                        <a:spcBef>
                          <a:spcPts val="600"/>
                        </a:spcBef>
                        <a:spcAft>
                          <a:spcPts val="0"/>
                        </a:spcAft>
                        <a:buClrTx/>
                        <a:buSzTx/>
                        <a:buFontTx/>
                        <a:buNone/>
                        <a:tabLst/>
                        <a:defRPr/>
                      </a:pPr>
                      <a:r>
                        <a:rPr lang="en-US" altLang="zh-TW" sz="2000" dirty="0"/>
                        <a:t>91.2</a:t>
                      </a:r>
                      <a:r>
                        <a:rPr lang="zh-TW" altLang="en-US" sz="2000" dirty="0"/>
                        <a:t>  台南中心 </a:t>
                      </a:r>
                      <a:r>
                        <a:rPr lang="zh-TW" altLang="en-US" sz="2000" dirty="0">
                          <a:solidFill>
                            <a:srgbClr val="FFC000"/>
                          </a:solidFill>
                        </a:rPr>
                        <a:t>台南歸仁</a:t>
                      </a:r>
                      <a:r>
                        <a:rPr lang="en-US" altLang="zh-TW" sz="2000" dirty="0">
                          <a:solidFill>
                            <a:srgbClr val="FFC000"/>
                          </a:solidFill>
                        </a:rPr>
                        <a:t>~</a:t>
                      </a:r>
                      <a:r>
                        <a:rPr lang="zh-TW" altLang="en-US" sz="2000" dirty="0">
                          <a:solidFill>
                            <a:srgbClr val="FFC000"/>
                          </a:solidFill>
                        </a:rPr>
                        <a:t>迄今</a:t>
                      </a:r>
                      <a:endParaRPr lang="en-US" altLang="zh-TW" sz="2000" dirty="0">
                        <a:solidFill>
                          <a:srgbClr val="FFC000"/>
                        </a:solidFill>
                      </a:endParaRPr>
                    </a:p>
                    <a:p>
                      <a:pPr marL="0" marR="0" indent="0" algn="l" defTabSz="914400" rtl="0" eaLnBrk="1" fontAlgn="auto" latinLnBrk="0" hangingPunct="1">
                        <a:lnSpc>
                          <a:spcPct val="100000"/>
                        </a:lnSpc>
                        <a:spcBef>
                          <a:spcPts val="600"/>
                        </a:spcBef>
                        <a:spcAft>
                          <a:spcPts val="0"/>
                        </a:spcAft>
                        <a:buClrTx/>
                        <a:buSzTx/>
                        <a:buFontTx/>
                        <a:buNone/>
                        <a:tabLst/>
                        <a:defRPr/>
                      </a:pPr>
                      <a:r>
                        <a:rPr lang="en-US" altLang="zh-TW" sz="2000" dirty="0"/>
                        <a:t>93.2</a:t>
                      </a:r>
                      <a:r>
                        <a:rPr lang="zh-TW" altLang="en-US" sz="2000" dirty="0"/>
                        <a:t>  台東中心 台東</a:t>
                      </a:r>
                      <a:r>
                        <a:rPr lang="en-US" altLang="zh-TW" sz="2000" dirty="0"/>
                        <a:t>~</a:t>
                      </a:r>
                      <a:r>
                        <a:rPr lang="en-US" altLang="zh-TW" sz="2000" dirty="0">
                          <a:solidFill>
                            <a:srgbClr val="FFC000"/>
                          </a:solidFill>
                        </a:rPr>
                        <a:t>93</a:t>
                      </a:r>
                      <a:r>
                        <a:rPr lang="zh-TW" altLang="en-US" sz="2000" dirty="0">
                          <a:solidFill>
                            <a:srgbClr val="FFC000"/>
                          </a:solidFill>
                        </a:rPr>
                        <a:t>上學期</a:t>
                      </a:r>
                      <a:endParaRPr lang="en-US" altLang="zh-TW" sz="2000" dirty="0">
                        <a:solidFill>
                          <a:srgbClr val="FFC000"/>
                        </a:solidFill>
                      </a:endParaRPr>
                    </a:p>
                    <a:p>
                      <a:pPr>
                        <a:spcBef>
                          <a:spcPts val="600"/>
                        </a:spcBef>
                      </a:pPr>
                      <a:r>
                        <a:rPr lang="en-US" altLang="zh-TW" sz="2000" dirty="0"/>
                        <a:t>95.2</a:t>
                      </a:r>
                      <a:r>
                        <a:rPr lang="zh-TW" altLang="en-US" sz="2000" dirty="0"/>
                        <a:t>  台北中心 龍潭女子監獄至</a:t>
                      </a:r>
                      <a:r>
                        <a:rPr lang="en-US" altLang="zh-TW" sz="2000" dirty="0"/>
                        <a:t>104</a:t>
                      </a:r>
                      <a:r>
                        <a:rPr lang="zh-TW" altLang="en-US" sz="2000" dirty="0"/>
                        <a:t>暑</a:t>
                      </a:r>
                      <a:endParaRPr lang="en-US" altLang="zh-TW" sz="2000" dirty="0"/>
                    </a:p>
                    <a:p>
                      <a:pPr>
                        <a:spcBef>
                          <a:spcPts val="600"/>
                        </a:spcBef>
                      </a:pPr>
                      <a:r>
                        <a:rPr lang="zh-TW" altLang="en-US" sz="2000" dirty="0"/>
                        <a:t>              </a:t>
                      </a:r>
                      <a:r>
                        <a:rPr lang="zh-TW" altLang="en-US" sz="900" dirty="0"/>
                        <a:t> </a:t>
                      </a:r>
                      <a:r>
                        <a:rPr lang="zh-TW" altLang="en-US" sz="2000" dirty="0"/>
                        <a:t>龜山男子監獄至</a:t>
                      </a:r>
                      <a:r>
                        <a:rPr lang="en-US" altLang="zh-TW" sz="2000" dirty="0"/>
                        <a:t>104</a:t>
                      </a:r>
                      <a:r>
                        <a:rPr lang="zh-TW" altLang="en-US" sz="2000" dirty="0"/>
                        <a:t>上學期止</a:t>
                      </a:r>
                      <a:endParaRPr lang="en-US" altLang="zh-TW" sz="2000" dirty="0"/>
                    </a:p>
                    <a:p>
                      <a:pPr marL="0" marR="0" indent="0" algn="l" defTabSz="914400" rtl="0" eaLnBrk="1" fontAlgn="auto" latinLnBrk="0" hangingPunct="1">
                        <a:lnSpc>
                          <a:spcPct val="100000"/>
                        </a:lnSpc>
                        <a:spcBef>
                          <a:spcPts val="600"/>
                        </a:spcBef>
                        <a:spcAft>
                          <a:spcPts val="0"/>
                        </a:spcAft>
                        <a:buClrTx/>
                        <a:buSzTx/>
                        <a:buFontTx/>
                        <a:buNone/>
                        <a:tabLst/>
                        <a:defRPr/>
                      </a:pPr>
                      <a:r>
                        <a:rPr lang="en-US" altLang="zh-TW" sz="2000" dirty="0"/>
                        <a:t>105.2</a:t>
                      </a:r>
                      <a:r>
                        <a:rPr lang="zh-TW" altLang="en-US" sz="2000" dirty="0"/>
                        <a:t> 桃園中心 </a:t>
                      </a:r>
                      <a:r>
                        <a:rPr lang="zh-TW" altLang="en-US" sz="2000" dirty="0">
                          <a:solidFill>
                            <a:srgbClr val="FFC000"/>
                          </a:solidFill>
                        </a:rPr>
                        <a:t>龍潭女子監獄</a:t>
                      </a:r>
                      <a:r>
                        <a:rPr lang="en-US" altLang="zh-TW" sz="2000" dirty="0">
                          <a:solidFill>
                            <a:srgbClr val="FFC000"/>
                          </a:solidFill>
                        </a:rPr>
                        <a:t>~</a:t>
                      </a:r>
                      <a:r>
                        <a:rPr lang="zh-TW" altLang="en-US" sz="2000" dirty="0">
                          <a:solidFill>
                            <a:srgbClr val="FFC000"/>
                          </a:solidFill>
                        </a:rPr>
                        <a:t>迄今</a:t>
                      </a:r>
                      <a:endParaRPr lang="en-US" altLang="zh-TW" sz="2000" dirty="0">
                        <a:solidFill>
                          <a:srgbClr val="FFC000"/>
                        </a:solidFill>
                      </a:endParaRPr>
                    </a:p>
                    <a:p>
                      <a:pPr marL="0" marR="0" indent="0" algn="l" defTabSz="914400" rtl="0" eaLnBrk="1" fontAlgn="auto" latinLnBrk="0" hangingPunct="1">
                        <a:lnSpc>
                          <a:spcPct val="100000"/>
                        </a:lnSpc>
                        <a:spcBef>
                          <a:spcPts val="600"/>
                        </a:spcBef>
                        <a:spcAft>
                          <a:spcPts val="0"/>
                        </a:spcAft>
                        <a:buClrTx/>
                        <a:buSzTx/>
                        <a:buFontTx/>
                        <a:buNone/>
                        <a:tabLst/>
                        <a:defRPr/>
                      </a:pPr>
                      <a:r>
                        <a:rPr lang="zh-TW" altLang="en-US" sz="2000" dirty="0"/>
                        <a:t>              </a:t>
                      </a:r>
                      <a:r>
                        <a:rPr lang="zh-TW" altLang="en-US" sz="900" dirty="0"/>
                        <a:t> </a:t>
                      </a:r>
                      <a:r>
                        <a:rPr lang="zh-TW" altLang="en-US" sz="2000" dirty="0">
                          <a:solidFill>
                            <a:srgbClr val="FFC000"/>
                          </a:solidFill>
                        </a:rPr>
                        <a:t>龜山男子監獄</a:t>
                      </a:r>
                      <a:r>
                        <a:rPr lang="en-US" altLang="zh-TW" sz="2000" dirty="0">
                          <a:solidFill>
                            <a:srgbClr val="FFC000"/>
                          </a:solidFill>
                        </a:rPr>
                        <a:t>~</a:t>
                      </a:r>
                      <a:r>
                        <a:rPr lang="zh-TW" altLang="en-US" sz="2000" dirty="0">
                          <a:solidFill>
                            <a:srgbClr val="FFC000"/>
                          </a:solidFill>
                        </a:rPr>
                        <a:t>迄今</a:t>
                      </a:r>
                      <a:endParaRPr lang="en-US" altLang="zh-TW" sz="2000" dirty="0">
                        <a:solidFill>
                          <a:srgbClr val="FFC000"/>
                        </a:solidFill>
                      </a:endParaRPr>
                    </a:p>
                  </a:txBody>
                  <a:tcPr>
                    <a:solidFill>
                      <a:srgbClr val="006600"/>
                    </a:solidFill>
                  </a:tcPr>
                </a:tc>
                <a:extLst>
                  <a:ext uri="{0D108BD9-81ED-4DB2-BD59-A6C34878D82A}">
                    <a16:rowId xmlns:a16="http://schemas.microsoft.com/office/drawing/2014/main" val="10000"/>
                  </a:ext>
                </a:extLst>
              </a:tr>
            </a:tbl>
          </a:graphicData>
        </a:graphic>
      </p:graphicFrame>
      <p:sp>
        <p:nvSpPr>
          <p:cNvPr id="23" name="圓角矩形 22"/>
          <p:cNvSpPr/>
          <p:nvPr/>
        </p:nvSpPr>
        <p:spPr>
          <a:xfrm>
            <a:off x="2610896" y="1858583"/>
            <a:ext cx="797304" cy="30129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lumMod val="50000"/>
                  </a:schemeClr>
                </a:solidFill>
              </a:rPr>
              <a:t>105.2</a:t>
            </a:r>
            <a:endParaRPr lang="zh-TW" altLang="en-US" b="1" dirty="0">
              <a:solidFill>
                <a:schemeClr val="tx1">
                  <a:lumMod val="50000"/>
                </a:schemeClr>
              </a:solidFill>
            </a:endParaRPr>
          </a:p>
        </p:txBody>
      </p:sp>
      <p:cxnSp>
        <p:nvCxnSpPr>
          <p:cNvPr id="4" name="直線單箭頭接點 3"/>
          <p:cNvCxnSpPr/>
          <p:nvPr/>
        </p:nvCxnSpPr>
        <p:spPr>
          <a:xfrm flipV="1">
            <a:off x="3385483" y="1825136"/>
            <a:ext cx="386274" cy="14856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投影片編號版面配置區 2">
            <a:extLst>
              <a:ext uri="{FF2B5EF4-FFF2-40B4-BE49-F238E27FC236}">
                <a16:creationId xmlns:a16="http://schemas.microsoft.com/office/drawing/2014/main" id="{E2F55C20-B328-4F3D-A8DF-94948B1E844B}"/>
              </a:ext>
            </a:extLst>
          </p:cNvPr>
          <p:cNvSpPr>
            <a:spLocks noGrp="1"/>
          </p:cNvSpPr>
          <p:nvPr>
            <p:ph type="sldNum" sz="quarter" idx="12"/>
          </p:nvPr>
        </p:nvSpPr>
        <p:spPr/>
        <p:txBody>
          <a:bodyPr/>
          <a:lstStyle/>
          <a:p>
            <a:fld id="{0FF54DE5-C571-48E8-A5BC-B369434E2F44}" type="slidenum">
              <a:rPr lang="en-US" altLang="zh-TW" noProof="0" smtClean="0"/>
              <a:pPr/>
              <a:t>15</a:t>
            </a:fld>
            <a:endParaRPr lang="zh-TW" altLang="en-US" noProof="0" dirty="0"/>
          </a:p>
        </p:txBody>
      </p:sp>
    </p:spTree>
    <p:extLst>
      <p:ext uri="{BB962C8B-B14F-4D97-AF65-F5344CB8AC3E}">
        <p14:creationId xmlns:p14="http://schemas.microsoft.com/office/powerpoint/2010/main" val="309917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250"/>
                                        <p:tgtEl>
                                          <p:spTgt spid="22"/>
                                        </p:tgtEl>
                                      </p:cBhvr>
                                    </p:animEffect>
                                    <p:anim calcmode="lin" valueType="num">
                                      <p:cBhvr>
                                        <p:cTn id="8" dur="1250" fill="hold"/>
                                        <p:tgtEl>
                                          <p:spTgt spid="22"/>
                                        </p:tgtEl>
                                        <p:attrNameLst>
                                          <p:attrName>ppt_x</p:attrName>
                                        </p:attrNameLst>
                                      </p:cBhvr>
                                      <p:tavLst>
                                        <p:tav tm="0">
                                          <p:val>
                                            <p:strVal val="#ppt_x"/>
                                          </p:val>
                                        </p:tav>
                                        <p:tav tm="100000">
                                          <p:val>
                                            <p:strVal val="#ppt_x"/>
                                          </p:val>
                                        </p:tav>
                                      </p:tavLst>
                                    </p:anim>
                                    <p:anim calcmode="lin" valueType="num">
                                      <p:cBhvr>
                                        <p:cTn id="9" dur="125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FB8D1E08-B11A-4921-A23E-B0613344D937}"/>
              </a:ext>
            </a:extLst>
          </p:cNvPr>
          <p:cNvSpPr>
            <a:spLocks noGrp="1"/>
          </p:cNvSpPr>
          <p:nvPr>
            <p:ph type="sldNum" sz="quarter" idx="12"/>
          </p:nvPr>
        </p:nvSpPr>
        <p:spPr/>
        <p:txBody>
          <a:bodyPr/>
          <a:lstStyle/>
          <a:p>
            <a:fld id="{0FF54DE5-C571-48E8-A5BC-B369434E2F44}" type="slidenum">
              <a:rPr lang="en-US" altLang="zh-TW" noProof="0" smtClean="0"/>
              <a:pPr/>
              <a:t>16</a:t>
            </a:fld>
            <a:endParaRPr lang="zh-TW" altLang="en-US" noProof="0" dirty="0"/>
          </a:p>
        </p:txBody>
      </p:sp>
      <p:pic>
        <p:nvPicPr>
          <p:cNvPr id="2" name="圖片 1">
            <a:extLst>
              <a:ext uri="{FF2B5EF4-FFF2-40B4-BE49-F238E27FC236}">
                <a16:creationId xmlns:a16="http://schemas.microsoft.com/office/drawing/2014/main" id="{B575D7A7-0967-487C-A515-582FC707E6FA}"/>
              </a:ext>
            </a:extLst>
          </p:cNvPr>
          <p:cNvPicPr>
            <a:picLocks noChangeAspect="1"/>
          </p:cNvPicPr>
          <p:nvPr/>
        </p:nvPicPr>
        <p:blipFill>
          <a:blip r:embed="rId2"/>
          <a:stretch>
            <a:fillRect/>
          </a:stretch>
        </p:blipFill>
        <p:spPr>
          <a:xfrm>
            <a:off x="276726" y="264696"/>
            <a:ext cx="11638547" cy="6328610"/>
          </a:xfrm>
          <a:prstGeom prst="rect">
            <a:avLst/>
          </a:prstGeom>
        </p:spPr>
      </p:pic>
      <p:sp>
        <p:nvSpPr>
          <p:cNvPr id="3" name="文字方塊 2">
            <a:extLst>
              <a:ext uri="{FF2B5EF4-FFF2-40B4-BE49-F238E27FC236}">
                <a16:creationId xmlns:a16="http://schemas.microsoft.com/office/drawing/2014/main" id="{517BC4BA-0780-46B6-B826-3588FEB4B6BC}"/>
              </a:ext>
            </a:extLst>
          </p:cNvPr>
          <p:cNvSpPr txBox="1"/>
          <p:nvPr/>
        </p:nvSpPr>
        <p:spPr>
          <a:xfrm>
            <a:off x="276726" y="6285527"/>
            <a:ext cx="10168949" cy="307777"/>
          </a:xfrm>
          <a:prstGeom prst="rect">
            <a:avLst/>
          </a:prstGeom>
          <a:noFill/>
        </p:spPr>
        <p:txBody>
          <a:bodyPr wrap="square" rtlCol="0">
            <a:spAutoFit/>
          </a:bodyPr>
          <a:lstStyle/>
          <a:p>
            <a:r>
              <a:rPr lang="zh-TW" altLang="en-US" sz="1400" dirty="0"/>
              <a:t>統計資料來源</a:t>
            </a:r>
            <a:r>
              <a:rPr lang="en-US" altLang="zh-TW" sz="1400" dirty="0"/>
              <a:t>:</a:t>
            </a:r>
            <a:r>
              <a:rPr lang="zh-TW" altLang="en-US" sz="1400" dirty="0"/>
              <a:t>國立空中大學教務行政資訊系統</a:t>
            </a:r>
            <a:r>
              <a:rPr lang="en-US" altLang="zh-TW" sz="1400" dirty="0"/>
              <a:t>(20201209)+</a:t>
            </a:r>
            <a:r>
              <a:rPr lang="zh-TW" altLang="en-US" sz="1400" dirty="0"/>
              <a:t>國立空中大學各中心辦理教學選課及畢業人數表</a:t>
            </a:r>
            <a:r>
              <a:rPr lang="en-US" altLang="zh-TW" sz="1400" dirty="0"/>
              <a:t>(</a:t>
            </a:r>
            <a:r>
              <a:rPr lang="zh-TW" altLang="en-US" sz="1400" dirty="0"/>
              <a:t>校長室提供</a:t>
            </a:r>
            <a:r>
              <a:rPr lang="en-US" altLang="zh-TW" sz="1400" dirty="0"/>
              <a:t>)</a:t>
            </a:r>
          </a:p>
        </p:txBody>
      </p:sp>
    </p:spTree>
    <p:extLst>
      <p:ext uri="{BB962C8B-B14F-4D97-AF65-F5344CB8AC3E}">
        <p14:creationId xmlns:p14="http://schemas.microsoft.com/office/powerpoint/2010/main" val="302488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40E1F945-F897-4544-8213-1A7686AD455E}"/>
              </a:ext>
            </a:extLst>
          </p:cNvPr>
          <p:cNvSpPr>
            <a:spLocks noGrp="1"/>
          </p:cNvSpPr>
          <p:nvPr>
            <p:ph type="sldNum" sz="quarter" idx="12"/>
          </p:nvPr>
        </p:nvSpPr>
        <p:spPr/>
        <p:txBody>
          <a:bodyPr/>
          <a:lstStyle/>
          <a:p>
            <a:fld id="{0FF54DE5-C571-48E8-A5BC-B369434E2F44}" type="slidenum">
              <a:rPr lang="en-US" altLang="zh-TW" noProof="0" smtClean="0"/>
              <a:pPr/>
              <a:t>17</a:t>
            </a:fld>
            <a:endParaRPr lang="zh-TW" altLang="en-US" noProof="0" dirty="0"/>
          </a:p>
        </p:txBody>
      </p:sp>
      <p:pic>
        <p:nvPicPr>
          <p:cNvPr id="3" name="圖片 2">
            <a:extLst>
              <a:ext uri="{FF2B5EF4-FFF2-40B4-BE49-F238E27FC236}">
                <a16:creationId xmlns:a16="http://schemas.microsoft.com/office/drawing/2014/main" id="{4018891A-B033-42BC-B0D6-868D1C46A155}"/>
              </a:ext>
            </a:extLst>
          </p:cNvPr>
          <p:cNvPicPr>
            <a:picLocks noChangeAspect="1"/>
          </p:cNvPicPr>
          <p:nvPr/>
        </p:nvPicPr>
        <p:blipFill>
          <a:blip r:embed="rId2"/>
          <a:stretch>
            <a:fillRect/>
          </a:stretch>
        </p:blipFill>
        <p:spPr>
          <a:xfrm>
            <a:off x="336834" y="264695"/>
            <a:ext cx="11518332" cy="6364705"/>
          </a:xfrm>
          <a:prstGeom prst="rect">
            <a:avLst/>
          </a:prstGeom>
        </p:spPr>
      </p:pic>
      <p:sp>
        <p:nvSpPr>
          <p:cNvPr id="5" name="文字方塊 4">
            <a:extLst>
              <a:ext uri="{FF2B5EF4-FFF2-40B4-BE49-F238E27FC236}">
                <a16:creationId xmlns:a16="http://schemas.microsoft.com/office/drawing/2014/main" id="{FF55B18B-C914-464A-9928-D96C3300AE4D}"/>
              </a:ext>
            </a:extLst>
          </p:cNvPr>
          <p:cNvSpPr txBox="1"/>
          <p:nvPr/>
        </p:nvSpPr>
        <p:spPr>
          <a:xfrm>
            <a:off x="276726" y="6285527"/>
            <a:ext cx="10405618" cy="307777"/>
          </a:xfrm>
          <a:prstGeom prst="rect">
            <a:avLst/>
          </a:prstGeom>
          <a:noFill/>
        </p:spPr>
        <p:txBody>
          <a:bodyPr wrap="square" rtlCol="0">
            <a:spAutoFit/>
          </a:bodyPr>
          <a:lstStyle/>
          <a:p>
            <a:r>
              <a:rPr lang="zh-TW" altLang="en-US" sz="1400" dirty="0"/>
              <a:t>統計資料來源</a:t>
            </a:r>
            <a:r>
              <a:rPr lang="en-US" altLang="zh-TW" sz="1400" dirty="0"/>
              <a:t>:</a:t>
            </a:r>
            <a:r>
              <a:rPr lang="zh-TW" altLang="en-US" sz="1400" dirty="0"/>
              <a:t>國立空中大學教務行政資訊系統</a:t>
            </a:r>
            <a:r>
              <a:rPr lang="en-US" altLang="zh-TW" sz="1400" dirty="0"/>
              <a:t>(20201209)+</a:t>
            </a:r>
            <a:r>
              <a:rPr lang="zh-TW" altLang="en-US" sz="1400" dirty="0"/>
              <a:t>國立空中大學各中心辦理教學選課及畢業人數表</a:t>
            </a:r>
            <a:r>
              <a:rPr lang="en-US" altLang="zh-TW" sz="1400" dirty="0"/>
              <a:t>(</a:t>
            </a:r>
            <a:r>
              <a:rPr lang="zh-TW" altLang="en-US" sz="1400" dirty="0"/>
              <a:t>校長室提供</a:t>
            </a:r>
            <a:r>
              <a:rPr lang="en-US" altLang="zh-TW" sz="1400" dirty="0"/>
              <a:t>)</a:t>
            </a:r>
          </a:p>
        </p:txBody>
      </p:sp>
    </p:spTree>
    <p:extLst>
      <p:ext uri="{BB962C8B-B14F-4D97-AF65-F5344CB8AC3E}">
        <p14:creationId xmlns:p14="http://schemas.microsoft.com/office/powerpoint/2010/main" val="76887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C2ABF083-EFF6-4E2D-A35A-191223802732}"/>
              </a:ext>
            </a:extLst>
          </p:cNvPr>
          <p:cNvSpPr>
            <a:spLocks noGrp="1"/>
          </p:cNvSpPr>
          <p:nvPr>
            <p:ph type="sldNum" sz="quarter" idx="12"/>
          </p:nvPr>
        </p:nvSpPr>
        <p:spPr/>
        <p:txBody>
          <a:bodyPr/>
          <a:lstStyle/>
          <a:p>
            <a:fld id="{0FF54DE5-C571-48E8-A5BC-B369434E2F44}" type="slidenum">
              <a:rPr lang="en-US" altLang="zh-TW" noProof="0" smtClean="0"/>
              <a:pPr/>
              <a:t>18</a:t>
            </a:fld>
            <a:endParaRPr lang="zh-TW" altLang="en-US" noProof="0" dirty="0"/>
          </a:p>
        </p:txBody>
      </p:sp>
      <p:pic>
        <p:nvPicPr>
          <p:cNvPr id="2" name="圖片 1">
            <a:extLst>
              <a:ext uri="{FF2B5EF4-FFF2-40B4-BE49-F238E27FC236}">
                <a16:creationId xmlns:a16="http://schemas.microsoft.com/office/drawing/2014/main" id="{FD1105DC-02B0-4E1D-9183-2CB7075A051A}"/>
              </a:ext>
            </a:extLst>
          </p:cNvPr>
          <p:cNvPicPr>
            <a:picLocks noChangeAspect="1"/>
          </p:cNvPicPr>
          <p:nvPr/>
        </p:nvPicPr>
        <p:blipFill>
          <a:blip r:embed="rId2"/>
          <a:stretch>
            <a:fillRect/>
          </a:stretch>
        </p:blipFill>
        <p:spPr>
          <a:xfrm>
            <a:off x="371809" y="221269"/>
            <a:ext cx="11448382" cy="6317644"/>
          </a:xfrm>
          <a:prstGeom prst="rect">
            <a:avLst/>
          </a:prstGeom>
        </p:spPr>
      </p:pic>
      <p:sp>
        <p:nvSpPr>
          <p:cNvPr id="6" name="文字方塊 5">
            <a:extLst>
              <a:ext uri="{FF2B5EF4-FFF2-40B4-BE49-F238E27FC236}">
                <a16:creationId xmlns:a16="http://schemas.microsoft.com/office/drawing/2014/main" id="{400F2BCD-E8F4-4D06-81A2-FA85724DA355}"/>
              </a:ext>
            </a:extLst>
          </p:cNvPr>
          <p:cNvSpPr txBox="1"/>
          <p:nvPr/>
        </p:nvSpPr>
        <p:spPr>
          <a:xfrm>
            <a:off x="333632" y="6250193"/>
            <a:ext cx="5905803" cy="369332"/>
          </a:xfrm>
          <a:prstGeom prst="rect">
            <a:avLst/>
          </a:prstGeom>
          <a:noFill/>
        </p:spPr>
        <p:txBody>
          <a:bodyPr wrap="square" rtlCol="0">
            <a:spAutoFit/>
          </a:bodyPr>
          <a:lstStyle/>
          <a:p>
            <a:r>
              <a:rPr lang="zh-TW" altLang="en-US" sz="1400" dirty="0"/>
              <a:t>統計資料取自國立空中大學教務行政資訊系統</a:t>
            </a:r>
            <a:r>
              <a:rPr lang="en-US" altLang="zh-TW" sz="1400" dirty="0"/>
              <a:t>(20201209</a:t>
            </a:r>
            <a:r>
              <a:rPr lang="en-US" altLang="zh-TW" dirty="0"/>
              <a:t>)</a:t>
            </a:r>
          </a:p>
        </p:txBody>
      </p:sp>
    </p:spTree>
    <p:extLst>
      <p:ext uri="{BB962C8B-B14F-4D97-AF65-F5344CB8AC3E}">
        <p14:creationId xmlns:p14="http://schemas.microsoft.com/office/powerpoint/2010/main" val="186078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7363722-3F01-406B-8676-5560F88A7A71}"/>
              </a:ext>
            </a:extLst>
          </p:cNvPr>
          <p:cNvSpPr>
            <a:spLocks noGrp="1"/>
          </p:cNvSpPr>
          <p:nvPr>
            <p:ph type="sldNum" sz="quarter" idx="12"/>
          </p:nvPr>
        </p:nvSpPr>
        <p:spPr/>
        <p:txBody>
          <a:bodyPr/>
          <a:lstStyle/>
          <a:p>
            <a:fld id="{0FF54DE5-C571-48E8-A5BC-B369434E2F44}" type="slidenum">
              <a:rPr lang="en-US" altLang="zh-TW" noProof="0" smtClean="0"/>
              <a:pPr/>
              <a:t>19</a:t>
            </a:fld>
            <a:endParaRPr lang="zh-TW" altLang="en-US" noProof="0" dirty="0"/>
          </a:p>
        </p:txBody>
      </p:sp>
      <p:pic>
        <p:nvPicPr>
          <p:cNvPr id="3" name="圖片 2">
            <a:extLst>
              <a:ext uri="{FF2B5EF4-FFF2-40B4-BE49-F238E27FC236}">
                <a16:creationId xmlns:a16="http://schemas.microsoft.com/office/drawing/2014/main" id="{1D1B3557-4868-44C4-9D92-D11123D31897}"/>
              </a:ext>
            </a:extLst>
          </p:cNvPr>
          <p:cNvPicPr>
            <a:picLocks noChangeAspect="1"/>
          </p:cNvPicPr>
          <p:nvPr/>
        </p:nvPicPr>
        <p:blipFill>
          <a:blip r:embed="rId2"/>
          <a:stretch>
            <a:fillRect/>
          </a:stretch>
        </p:blipFill>
        <p:spPr>
          <a:xfrm>
            <a:off x="333632" y="234778"/>
            <a:ext cx="11504141" cy="6363730"/>
          </a:xfrm>
          <a:prstGeom prst="rect">
            <a:avLst/>
          </a:prstGeom>
        </p:spPr>
      </p:pic>
      <p:sp>
        <p:nvSpPr>
          <p:cNvPr id="4" name="文字方塊 3">
            <a:extLst>
              <a:ext uri="{FF2B5EF4-FFF2-40B4-BE49-F238E27FC236}">
                <a16:creationId xmlns:a16="http://schemas.microsoft.com/office/drawing/2014/main" id="{5D09FE1A-5260-43D0-84A8-07FEC6F71D35}"/>
              </a:ext>
            </a:extLst>
          </p:cNvPr>
          <p:cNvSpPr txBox="1"/>
          <p:nvPr/>
        </p:nvSpPr>
        <p:spPr>
          <a:xfrm>
            <a:off x="333632" y="6250193"/>
            <a:ext cx="5905803" cy="369332"/>
          </a:xfrm>
          <a:prstGeom prst="rect">
            <a:avLst/>
          </a:prstGeom>
          <a:noFill/>
        </p:spPr>
        <p:txBody>
          <a:bodyPr wrap="square" rtlCol="0">
            <a:spAutoFit/>
          </a:bodyPr>
          <a:lstStyle/>
          <a:p>
            <a:r>
              <a:rPr lang="zh-TW" altLang="en-US" sz="1400" dirty="0"/>
              <a:t>統計資料取自國立空中大學教務行政資訊系統</a:t>
            </a:r>
            <a:r>
              <a:rPr lang="en-US" altLang="zh-TW" sz="1400" dirty="0"/>
              <a:t>(20201209</a:t>
            </a:r>
            <a:r>
              <a:rPr lang="en-US" altLang="zh-TW" dirty="0"/>
              <a:t>)</a:t>
            </a:r>
          </a:p>
        </p:txBody>
      </p:sp>
    </p:spTree>
    <p:extLst>
      <p:ext uri="{BB962C8B-B14F-4D97-AF65-F5344CB8AC3E}">
        <p14:creationId xmlns:p14="http://schemas.microsoft.com/office/powerpoint/2010/main" val="325395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812417D-F6AF-4A21-AF36-8FF6AFD04FBD}"/>
              </a:ext>
            </a:extLst>
          </p:cNvPr>
          <p:cNvSpPr>
            <a:spLocks noGrp="1"/>
          </p:cNvSpPr>
          <p:nvPr>
            <p:ph type="title"/>
          </p:nvPr>
        </p:nvSpPr>
        <p:spPr/>
        <p:txBody>
          <a:bodyPr>
            <a:normAutofit/>
          </a:bodyPr>
          <a:lstStyle/>
          <a:p>
            <a:r>
              <a:rPr lang="zh-TW" altLang="en-US" sz="3200" dirty="0"/>
              <a:t>綱要</a:t>
            </a:r>
          </a:p>
        </p:txBody>
      </p:sp>
      <p:sp>
        <p:nvSpPr>
          <p:cNvPr id="3" name="內容版面配置區 2">
            <a:extLst>
              <a:ext uri="{FF2B5EF4-FFF2-40B4-BE49-F238E27FC236}">
                <a16:creationId xmlns:a16="http://schemas.microsoft.com/office/drawing/2014/main" id="{C0247852-A984-4966-8EDA-A3C1145715F1}"/>
              </a:ext>
            </a:extLst>
          </p:cNvPr>
          <p:cNvSpPr>
            <a:spLocks noGrp="1"/>
          </p:cNvSpPr>
          <p:nvPr>
            <p:ph idx="1"/>
          </p:nvPr>
        </p:nvSpPr>
        <p:spPr/>
        <p:txBody>
          <a:bodyPr>
            <a:normAutofit fontScale="92500" lnSpcReduction="20000"/>
          </a:bodyPr>
          <a:lstStyle/>
          <a:p>
            <a:r>
              <a:rPr lang="zh-TW" altLang="en-US" sz="2800" dirty="0">
                <a:solidFill>
                  <a:srgbClr val="0000FF"/>
                </a:solidFill>
                <a:latin typeface="標楷體" panose="03000509000000000000" pitchFamily="65" charset="-120"/>
                <a:ea typeface="標楷體" panose="03000509000000000000" pitchFamily="65" charset="-120"/>
              </a:rPr>
              <a:t>前言</a:t>
            </a:r>
            <a:endParaRPr lang="en-US" altLang="zh-TW" sz="2800" dirty="0">
              <a:solidFill>
                <a:srgbClr val="0000FF"/>
              </a:solidFill>
              <a:latin typeface="標楷體" panose="03000509000000000000" pitchFamily="65" charset="-120"/>
              <a:ea typeface="標楷體" panose="03000509000000000000" pitchFamily="65" charset="-120"/>
            </a:endParaRPr>
          </a:p>
          <a:p>
            <a:r>
              <a:rPr lang="zh-TW" altLang="en-US" sz="2800" dirty="0">
                <a:solidFill>
                  <a:srgbClr val="0000FF"/>
                </a:solidFill>
                <a:latin typeface="標楷體" panose="03000509000000000000" pitchFamily="65" charset="-120"/>
                <a:ea typeface="標楷體" panose="03000509000000000000" pitchFamily="65" charset="-120"/>
              </a:rPr>
              <a:t>分析國立空中大學各監獄受刑人選讀生科系課程情形</a:t>
            </a:r>
            <a:endParaRPr lang="en-US" altLang="zh-TW" sz="2800" dirty="0">
              <a:solidFill>
                <a:srgbClr val="0000FF"/>
              </a:solidFill>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sz="2600" dirty="0">
                <a:latin typeface="標楷體" panose="03000509000000000000" pitchFamily="65" charset="-120"/>
                <a:ea typeface="標楷體" panose="03000509000000000000" pitchFamily="65" charset="-120"/>
              </a:rPr>
              <a:t>歷年國立空中大學各監獄校區受刑人的修讀情形</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含全校與生活科學系</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a:t>
            </a:r>
            <a:endParaRPr lang="en-US" altLang="zh-TW" sz="2600" dirty="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sz="2600" dirty="0">
                <a:latin typeface="標楷體" panose="03000509000000000000" pitchFamily="65" charset="-120"/>
                <a:ea typeface="標楷體" panose="03000509000000000000" pitchFamily="65" charset="-120"/>
              </a:rPr>
              <a:t>國立空中大學各監獄校區選讀課程最高與最低科目數與總學分數。</a:t>
            </a:r>
            <a:endParaRPr lang="en-US" altLang="zh-TW" sz="2600" dirty="0">
              <a:latin typeface="標楷體" panose="03000509000000000000" pitchFamily="65" charset="-120"/>
              <a:ea typeface="標楷體" panose="03000509000000000000" pitchFamily="65" charset="-120"/>
            </a:endParaRPr>
          </a:p>
          <a:p>
            <a:pPr marL="514350" indent="-514350">
              <a:buFont typeface="+mj-lt"/>
              <a:buAutoNum type="arabicPeriod"/>
            </a:pPr>
            <a:r>
              <a:rPr lang="zh-TW" altLang="zh-TW" sz="2600" dirty="0">
                <a:latin typeface="標楷體" panose="03000509000000000000" pitchFamily="65" charset="-120"/>
                <a:ea typeface="標楷體" panose="03000509000000000000" pitchFamily="65" charset="-120"/>
              </a:rPr>
              <a:t>比較成績優異獎學金受獎人名單中，受刑人與一般生的比例。</a:t>
            </a:r>
            <a:endParaRPr lang="en-US" altLang="zh-TW" sz="2600" dirty="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sz="2600" dirty="0">
                <a:latin typeface="標楷體" panose="03000509000000000000" pitchFamily="65" charset="-120"/>
                <a:ea typeface="標楷體" panose="03000509000000000000" pitchFamily="65" charset="-120"/>
              </a:rPr>
              <a:t>國立空中大學各監獄校區受刑人的畢業人數</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含全校與生活科學系</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a:t>
            </a:r>
            <a:endParaRPr lang="en-US" altLang="zh-TW" sz="2600" dirty="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sz="2600" dirty="0">
                <a:latin typeface="標楷體" panose="03000509000000000000" pitchFamily="65" charset="-120"/>
                <a:ea typeface="標楷體" panose="03000509000000000000" pitchFamily="65" charset="-120"/>
              </a:rPr>
              <a:t>追蹤</a:t>
            </a:r>
            <a:r>
              <a:rPr lang="en-US" altLang="zh-TW" sz="2600" dirty="0">
                <a:latin typeface="標楷體" panose="03000509000000000000" pitchFamily="65" charset="-120"/>
                <a:ea typeface="標楷體" panose="03000509000000000000" pitchFamily="65" charset="-120"/>
              </a:rPr>
              <a:t>97</a:t>
            </a:r>
            <a:r>
              <a:rPr lang="zh-TW" altLang="en-US" sz="2600" dirty="0">
                <a:latin typeface="標楷體" panose="03000509000000000000" pitchFamily="65" charset="-120"/>
                <a:ea typeface="標楷體" panose="03000509000000000000" pitchFamily="65" charset="-120"/>
              </a:rPr>
              <a:t>上出獄後，繼續修讀國立空中大學課程的受刑人情形。</a:t>
            </a:r>
            <a:endParaRPr lang="en-US" altLang="zh-TW" sz="2600" dirty="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sz="2600" dirty="0">
                <a:latin typeface="標楷體" panose="03000509000000000000" pitchFamily="65" charset="-120"/>
                <a:ea typeface="標楷體" panose="03000509000000000000" pitchFamily="65" charset="-120"/>
              </a:rPr>
              <a:t>分析國立空中大學受刑人對生活科學系課程的選讀偏好。</a:t>
            </a:r>
            <a:endParaRPr lang="en-US" altLang="zh-TW" sz="2600" dirty="0">
              <a:latin typeface="標楷體" panose="03000509000000000000" pitchFamily="65" charset="-120"/>
              <a:ea typeface="標楷體" panose="03000509000000000000" pitchFamily="65" charset="-120"/>
            </a:endParaRPr>
          </a:p>
          <a:p>
            <a:r>
              <a:rPr lang="zh-TW" altLang="en-US" sz="2800" dirty="0">
                <a:solidFill>
                  <a:srgbClr val="0000FF"/>
                </a:solidFill>
                <a:latin typeface="標楷體" panose="03000509000000000000" pitchFamily="65" charset="-120"/>
                <a:ea typeface="標楷體" panose="03000509000000000000" pitchFamily="65" charset="-120"/>
              </a:rPr>
              <a:t>結語</a:t>
            </a:r>
            <a:endParaRPr lang="en-US" altLang="zh-TW" sz="2800" dirty="0">
              <a:solidFill>
                <a:srgbClr val="0000FF"/>
              </a:solidFill>
              <a:latin typeface="標楷體" panose="03000509000000000000" pitchFamily="65" charset="-120"/>
              <a:ea typeface="標楷體" panose="03000509000000000000" pitchFamily="65" charset="-120"/>
            </a:endParaRPr>
          </a:p>
          <a:p>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7DA930D7-B2AC-429E-B91B-326C689141B6}"/>
              </a:ext>
            </a:extLst>
          </p:cNvPr>
          <p:cNvSpPr>
            <a:spLocks noGrp="1"/>
          </p:cNvSpPr>
          <p:nvPr>
            <p:ph type="sldNum" sz="quarter" idx="12"/>
          </p:nvPr>
        </p:nvSpPr>
        <p:spPr/>
        <p:txBody>
          <a:bodyPr/>
          <a:lstStyle/>
          <a:p>
            <a:fld id="{0FF54DE5-C571-48E8-A5BC-B369434E2F44}" type="slidenum">
              <a:rPr lang="en-US" altLang="zh-TW" noProof="0" smtClean="0"/>
              <a:pPr/>
              <a:t>2</a:t>
            </a:fld>
            <a:endParaRPr lang="zh-TW" altLang="en-US" noProof="0" dirty="0"/>
          </a:p>
        </p:txBody>
      </p:sp>
    </p:spTree>
    <p:extLst>
      <p:ext uri="{BB962C8B-B14F-4D97-AF65-F5344CB8AC3E}">
        <p14:creationId xmlns:p14="http://schemas.microsoft.com/office/powerpoint/2010/main" val="187760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DADB90C2-910D-4F70-807A-5A07D67B4502}"/>
              </a:ext>
            </a:extLst>
          </p:cNvPr>
          <p:cNvSpPr>
            <a:spLocks noGrp="1"/>
          </p:cNvSpPr>
          <p:nvPr>
            <p:ph type="sldNum" sz="quarter" idx="12"/>
          </p:nvPr>
        </p:nvSpPr>
        <p:spPr/>
        <p:txBody>
          <a:bodyPr/>
          <a:lstStyle/>
          <a:p>
            <a:fld id="{0FF54DE5-C571-48E8-A5BC-B369434E2F44}" type="slidenum">
              <a:rPr lang="en-US" altLang="zh-TW" noProof="0" smtClean="0"/>
              <a:pPr/>
              <a:t>20</a:t>
            </a:fld>
            <a:endParaRPr lang="zh-TW" altLang="en-US" noProof="0" dirty="0"/>
          </a:p>
        </p:txBody>
      </p:sp>
      <p:pic>
        <p:nvPicPr>
          <p:cNvPr id="3" name="圖片 2">
            <a:extLst>
              <a:ext uri="{FF2B5EF4-FFF2-40B4-BE49-F238E27FC236}">
                <a16:creationId xmlns:a16="http://schemas.microsoft.com/office/drawing/2014/main" id="{BD136F8A-20BC-42F8-A549-4D763FD928A2}"/>
              </a:ext>
            </a:extLst>
          </p:cNvPr>
          <p:cNvPicPr>
            <a:picLocks noChangeAspect="1"/>
          </p:cNvPicPr>
          <p:nvPr/>
        </p:nvPicPr>
        <p:blipFill>
          <a:blip r:embed="rId2"/>
          <a:stretch>
            <a:fillRect/>
          </a:stretch>
        </p:blipFill>
        <p:spPr>
          <a:xfrm>
            <a:off x="356169" y="290385"/>
            <a:ext cx="11518674" cy="6248528"/>
          </a:xfrm>
          <a:prstGeom prst="rect">
            <a:avLst/>
          </a:prstGeom>
        </p:spPr>
      </p:pic>
      <p:sp>
        <p:nvSpPr>
          <p:cNvPr id="4" name="文字方塊 3">
            <a:extLst>
              <a:ext uri="{FF2B5EF4-FFF2-40B4-BE49-F238E27FC236}">
                <a16:creationId xmlns:a16="http://schemas.microsoft.com/office/drawing/2014/main" id="{D0F65C47-F06F-408D-B983-BDFB69D94017}"/>
              </a:ext>
            </a:extLst>
          </p:cNvPr>
          <p:cNvSpPr txBox="1"/>
          <p:nvPr/>
        </p:nvSpPr>
        <p:spPr>
          <a:xfrm>
            <a:off x="333632" y="6250193"/>
            <a:ext cx="5905803" cy="369332"/>
          </a:xfrm>
          <a:prstGeom prst="rect">
            <a:avLst/>
          </a:prstGeom>
          <a:noFill/>
        </p:spPr>
        <p:txBody>
          <a:bodyPr wrap="square" rtlCol="0">
            <a:spAutoFit/>
          </a:bodyPr>
          <a:lstStyle/>
          <a:p>
            <a:r>
              <a:rPr lang="zh-TW" altLang="en-US" sz="1400" dirty="0"/>
              <a:t>統計資料取自國立空中大學教務行政資訊系統</a:t>
            </a:r>
            <a:r>
              <a:rPr lang="en-US" altLang="zh-TW" sz="1400" dirty="0"/>
              <a:t>(20201209</a:t>
            </a:r>
            <a:r>
              <a:rPr lang="en-US" altLang="zh-TW"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9CA8C8E2-C99F-40B2-B460-6AAAC2FD1A74}"/>
              </a:ext>
            </a:extLst>
          </p:cNvPr>
          <p:cNvSpPr>
            <a:spLocks noGrp="1"/>
          </p:cNvSpPr>
          <p:nvPr>
            <p:ph type="sldNum" sz="quarter" idx="12"/>
          </p:nvPr>
        </p:nvSpPr>
        <p:spPr/>
        <p:txBody>
          <a:bodyPr/>
          <a:lstStyle/>
          <a:p>
            <a:fld id="{0FF54DE5-C571-48E8-A5BC-B369434E2F44}" type="slidenum">
              <a:rPr lang="en-US" altLang="zh-TW" noProof="0" smtClean="0"/>
              <a:pPr/>
              <a:t>21</a:t>
            </a:fld>
            <a:endParaRPr lang="zh-TW" altLang="en-US" noProof="0" dirty="0"/>
          </a:p>
        </p:txBody>
      </p:sp>
      <p:pic>
        <p:nvPicPr>
          <p:cNvPr id="6" name="圖片 5">
            <a:extLst>
              <a:ext uri="{FF2B5EF4-FFF2-40B4-BE49-F238E27FC236}">
                <a16:creationId xmlns:a16="http://schemas.microsoft.com/office/drawing/2014/main" id="{E3B653BC-3686-4ACB-AC81-0D11951EDBF7}"/>
              </a:ext>
            </a:extLst>
          </p:cNvPr>
          <p:cNvPicPr>
            <a:picLocks noChangeAspect="1"/>
          </p:cNvPicPr>
          <p:nvPr/>
        </p:nvPicPr>
        <p:blipFill>
          <a:blip r:embed="rId2"/>
          <a:stretch>
            <a:fillRect/>
          </a:stretch>
        </p:blipFill>
        <p:spPr>
          <a:xfrm>
            <a:off x="362465" y="377339"/>
            <a:ext cx="11467070" cy="6344137"/>
          </a:xfrm>
          <a:prstGeom prst="rect">
            <a:avLst/>
          </a:prstGeom>
        </p:spPr>
      </p:pic>
      <p:sp>
        <p:nvSpPr>
          <p:cNvPr id="4" name="文字方塊 3">
            <a:extLst>
              <a:ext uri="{FF2B5EF4-FFF2-40B4-BE49-F238E27FC236}">
                <a16:creationId xmlns:a16="http://schemas.microsoft.com/office/drawing/2014/main" id="{55F3A3D3-030E-430E-8E82-9AEAE3A4BCA3}"/>
              </a:ext>
            </a:extLst>
          </p:cNvPr>
          <p:cNvSpPr txBox="1"/>
          <p:nvPr/>
        </p:nvSpPr>
        <p:spPr>
          <a:xfrm>
            <a:off x="362465" y="6387206"/>
            <a:ext cx="5905803" cy="369332"/>
          </a:xfrm>
          <a:prstGeom prst="rect">
            <a:avLst/>
          </a:prstGeom>
          <a:noFill/>
        </p:spPr>
        <p:txBody>
          <a:bodyPr wrap="square" rtlCol="0">
            <a:spAutoFit/>
          </a:bodyPr>
          <a:lstStyle/>
          <a:p>
            <a:r>
              <a:rPr lang="zh-TW" altLang="en-US" sz="1400" dirty="0"/>
              <a:t>統計資料取自國立空中大學教務行政資訊系統</a:t>
            </a:r>
            <a:r>
              <a:rPr lang="en-US" altLang="zh-TW" sz="1400" dirty="0"/>
              <a:t>(20201209</a:t>
            </a:r>
            <a:r>
              <a:rPr lang="en-US" altLang="zh-TW" dirty="0"/>
              <a:t>)</a:t>
            </a:r>
          </a:p>
        </p:txBody>
      </p:sp>
    </p:spTree>
    <p:extLst>
      <p:ext uri="{BB962C8B-B14F-4D97-AF65-F5344CB8AC3E}">
        <p14:creationId xmlns:p14="http://schemas.microsoft.com/office/powerpoint/2010/main" val="154015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C8D906C6-C0C7-48E0-BEF8-3CA1BB8A61ED}"/>
              </a:ext>
            </a:extLst>
          </p:cNvPr>
          <p:cNvSpPr>
            <a:spLocks noGrp="1"/>
          </p:cNvSpPr>
          <p:nvPr>
            <p:ph type="sldNum" sz="quarter" idx="12"/>
          </p:nvPr>
        </p:nvSpPr>
        <p:spPr/>
        <p:txBody>
          <a:bodyPr/>
          <a:lstStyle/>
          <a:p>
            <a:fld id="{0FF54DE5-C571-48E8-A5BC-B369434E2F44}" type="slidenum">
              <a:rPr lang="en-US" altLang="zh-TW" noProof="0" smtClean="0"/>
              <a:pPr/>
              <a:t>22</a:t>
            </a:fld>
            <a:endParaRPr lang="zh-TW" altLang="en-US" noProof="0" dirty="0"/>
          </a:p>
        </p:txBody>
      </p:sp>
      <p:pic>
        <p:nvPicPr>
          <p:cNvPr id="3" name="圖片 2">
            <a:extLst>
              <a:ext uri="{FF2B5EF4-FFF2-40B4-BE49-F238E27FC236}">
                <a16:creationId xmlns:a16="http://schemas.microsoft.com/office/drawing/2014/main" id="{D6554A90-9792-41E1-9810-4592EEA7B0CC}"/>
              </a:ext>
            </a:extLst>
          </p:cNvPr>
          <p:cNvPicPr>
            <a:picLocks noChangeAspect="1"/>
          </p:cNvPicPr>
          <p:nvPr/>
        </p:nvPicPr>
        <p:blipFill>
          <a:blip r:embed="rId2"/>
          <a:stretch>
            <a:fillRect/>
          </a:stretch>
        </p:blipFill>
        <p:spPr>
          <a:xfrm>
            <a:off x="355954" y="296563"/>
            <a:ext cx="11367476" cy="6166022"/>
          </a:xfrm>
          <a:prstGeom prst="rect">
            <a:avLst/>
          </a:prstGeom>
        </p:spPr>
      </p:pic>
      <p:sp>
        <p:nvSpPr>
          <p:cNvPr id="5" name="文字方塊 4">
            <a:extLst>
              <a:ext uri="{FF2B5EF4-FFF2-40B4-BE49-F238E27FC236}">
                <a16:creationId xmlns:a16="http://schemas.microsoft.com/office/drawing/2014/main" id="{CE0C192D-DD17-4E19-ADF7-345423CBE7F6}"/>
              </a:ext>
            </a:extLst>
          </p:cNvPr>
          <p:cNvSpPr txBox="1"/>
          <p:nvPr/>
        </p:nvSpPr>
        <p:spPr>
          <a:xfrm>
            <a:off x="355954" y="6393756"/>
            <a:ext cx="5905803" cy="369332"/>
          </a:xfrm>
          <a:prstGeom prst="rect">
            <a:avLst/>
          </a:prstGeom>
          <a:noFill/>
        </p:spPr>
        <p:txBody>
          <a:bodyPr wrap="square" rtlCol="0">
            <a:spAutoFit/>
          </a:bodyPr>
          <a:lstStyle/>
          <a:p>
            <a:r>
              <a:rPr lang="zh-TW" altLang="en-US" sz="1400" dirty="0"/>
              <a:t>統計資料取自國立空中大學教務行政資訊系統</a:t>
            </a:r>
            <a:r>
              <a:rPr lang="en-US" altLang="zh-TW" sz="1400" dirty="0"/>
              <a:t>(20201209</a:t>
            </a:r>
            <a:r>
              <a:rPr lang="en-US" altLang="zh-TW" dirty="0"/>
              <a:t>)</a:t>
            </a:r>
          </a:p>
        </p:txBody>
      </p:sp>
    </p:spTree>
    <p:extLst>
      <p:ext uri="{BB962C8B-B14F-4D97-AF65-F5344CB8AC3E}">
        <p14:creationId xmlns:p14="http://schemas.microsoft.com/office/powerpoint/2010/main" val="406730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A6B65D9B-2D1C-41D6-A102-7A4D4A78D330}"/>
              </a:ext>
            </a:extLst>
          </p:cNvPr>
          <p:cNvSpPr>
            <a:spLocks noGrp="1"/>
          </p:cNvSpPr>
          <p:nvPr>
            <p:ph type="sldNum" sz="quarter" idx="12"/>
          </p:nvPr>
        </p:nvSpPr>
        <p:spPr/>
        <p:txBody>
          <a:bodyPr/>
          <a:lstStyle/>
          <a:p>
            <a:fld id="{0FF54DE5-C571-48E8-A5BC-B369434E2F44}" type="slidenum">
              <a:rPr lang="en-US" altLang="zh-TW" noProof="0" smtClean="0"/>
              <a:pPr/>
              <a:t>23</a:t>
            </a:fld>
            <a:endParaRPr lang="zh-TW" altLang="en-US" noProof="0" dirty="0"/>
          </a:p>
        </p:txBody>
      </p:sp>
      <p:pic>
        <p:nvPicPr>
          <p:cNvPr id="3" name="圖片 2">
            <a:extLst>
              <a:ext uri="{FF2B5EF4-FFF2-40B4-BE49-F238E27FC236}">
                <a16:creationId xmlns:a16="http://schemas.microsoft.com/office/drawing/2014/main" id="{A714A8A9-E95A-402B-8D49-AB7E18985069}"/>
              </a:ext>
            </a:extLst>
          </p:cNvPr>
          <p:cNvPicPr>
            <a:picLocks noChangeAspect="1"/>
          </p:cNvPicPr>
          <p:nvPr/>
        </p:nvPicPr>
        <p:blipFill>
          <a:blip r:embed="rId2"/>
          <a:stretch>
            <a:fillRect/>
          </a:stretch>
        </p:blipFill>
        <p:spPr>
          <a:xfrm>
            <a:off x="429078" y="397606"/>
            <a:ext cx="11333843" cy="6141307"/>
          </a:xfrm>
          <a:prstGeom prst="rect">
            <a:avLst/>
          </a:prstGeom>
        </p:spPr>
      </p:pic>
      <p:sp>
        <p:nvSpPr>
          <p:cNvPr id="5" name="文字方塊 4">
            <a:extLst>
              <a:ext uri="{FF2B5EF4-FFF2-40B4-BE49-F238E27FC236}">
                <a16:creationId xmlns:a16="http://schemas.microsoft.com/office/drawing/2014/main" id="{84437FF7-54D5-4DA6-AE83-110457A65EA4}"/>
              </a:ext>
            </a:extLst>
          </p:cNvPr>
          <p:cNvSpPr txBox="1"/>
          <p:nvPr/>
        </p:nvSpPr>
        <p:spPr>
          <a:xfrm>
            <a:off x="333632" y="6250193"/>
            <a:ext cx="5905803" cy="369332"/>
          </a:xfrm>
          <a:prstGeom prst="rect">
            <a:avLst/>
          </a:prstGeom>
          <a:noFill/>
        </p:spPr>
        <p:txBody>
          <a:bodyPr wrap="square" rtlCol="0">
            <a:spAutoFit/>
          </a:bodyPr>
          <a:lstStyle/>
          <a:p>
            <a:r>
              <a:rPr lang="zh-TW" altLang="en-US" sz="1400" dirty="0"/>
              <a:t>統計資料取自國立空中大學教務行政資訊系統</a:t>
            </a:r>
            <a:r>
              <a:rPr lang="en-US" altLang="zh-TW" sz="1400" dirty="0"/>
              <a:t>(20201209</a:t>
            </a:r>
            <a:r>
              <a:rPr lang="en-US" altLang="zh-TW" dirty="0"/>
              <a:t>)</a:t>
            </a:r>
          </a:p>
        </p:txBody>
      </p:sp>
    </p:spTree>
    <p:extLst>
      <p:ext uri="{BB962C8B-B14F-4D97-AF65-F5344CB8AC3E}">
        <p14:creationId xmlns:p14="http://schemas.microsoft.com/office/powerpoint/2010/main" val="361002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BE328EC7-E90E-4E9E-940F-6DEBF65B854B}"/>
              </a:ext>
            </a:extLst>
          </p:cNvPr>
          <p:cNvSpPr>
            <a:spLocks noGrp="1"/>
          </p:cNvSpPr>
          <p:nvPr>
            <p:ph type="sldNum" sz="quarter" idx="12"/>
          </p:nvPr>
        </p:nvSpPr>
        <p:spPr/>
        <p:txBody>
          <a:bodyPr/>
          <a:lstStyle/>
          <a:p>
            <a:fld id="{0FF54DE5-C571-48E8-A5BC-B369434E2F44}" type="slidenum">
              <a:rPr lang="en-US" altLang="zh-TW" noProof="0" smtClean="0"/>
              <a:pPr/>
              <a:t>24</a:t>
            </a:fld>
            <a:endParaRPr lang="zh-TW" altLang="en-US" noProof="0" dirty="0"/>
          </a:p>
        </p:txBody>
      </p:sp>
      <p:pic>
        <p:nvPicPr>
          <p:cNvPr id="2" name="圖片 1">
            <a:extLst>
              <a:ext uri="{FF2B5EF4-FFF2-40B4-BE49-F238E27FC236}">
                <a16:creationId xmlns:a16="http://schemas.microsoft.com/office/drawing/2014/main" id="{DFDB80A7-7458-4754-9D2E-B6ED94CF93AF}"/>
              </a:ext>
            </a:extLst>
          </p:cNvPr>
          <p:cNvPicPr>
            <a:picLocks noChangeAspect="1"/>
          </p:cNvPicPr>
          <p:nvPr/>
        </p:nvPicPr>
        <p:blipFill>
          <a:blip r:embed="rId3"/>
          <a:stretch>
            <a:fillRect/>
          </a:stretch>
        </p:blipFill>
        <p:spPr>
          <a:xfrm>
            <a:off x="366285" y="288758"/>
            <a:ext cx="11459430" cy="6316579"/>
          </a:xfrm>
          <a:prstGeom prst="rect">
            <a:avLst/>
          </a:prstGeom>
        </p:spPr>
      </p:pic>
      <p:sp>
        <p:nvSpPr>
          <p:cNvPr id="4" name="文字方塊 3">
            <a:extLst>
              <a:ext uri="{FF2B5EF4-FFF2-40B4-BE49-F238E27FC236}">
                <a16:creationId xmlns:a16="http://schemas.microsoft.com/office/drawing/2014/main" id="{C3EFB87F-C9FD-4E5B-81A7-16808500A3D5}"/>
              </a:ext>
            </a:extLst>
          </p:cNvPr>
          <p:cNvSpPr txBox="1"/>
          <p:nvPr/>
        </p:nvSpPr>
        <p:spPr>
          <a:xfrm>
            <a:off x="333632" y="6250193"/>
            <a:ext cx="5905803" cy="369332"/>
          </a:xfrm>
          <a:prstGeom prst="rect">
            <a:avLst/>
          </a:prstGeom>
          <a:noFill/>
        </p:spPr>
        <p:txBody>
          <a:bodyPr wrap="square" rtlCol="0">
            <a:spAutoFit/>
          </a:bodyPr>
          <a:lstStyle/>
          <a:p>
            <a:r>
              <a:rPr lang="zh-TW" altLang="en-US" sz="1400" dirty="0"/>
              <a:t>統計資料取自國立空中大學學生事務處</a:t>
            </a:r>
            <a:r>
              <a:rPr lang="en-US" altLang="zh-TW" sz="1400" dirty="0"/>
              <a:t>(20201123</a:t>
            </a:r>
            <a:r>
              <a:rPr lang="en-US" altLang="zh-TW" dirty="0"/>
              <a:t>)</a:t>
            </a:r>
          </a:p>
        </p:txBody>
      </p:sp>
    </p:spTree>
    <p:extLst>
      <p:ext uri="{BB962C8B-B14F-4D97-AF65-F5344CB8AC3E}">
        <p14:creationId xmlns:p14="http://schemas.microsoft.com/office/powerpoint/2010/main" val="105329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948C109F-5B72-4AB4-BD50-CD10A6EDEA0A}"/>
              </a:ext>
            </a:extLst>
          </p:cNvPr>
          <p:cNvSpPr>
            <a:spLocks noGrp="1"/>
          </p:cNvSpPr>
          <p:nvPr>
            <p:ph type="sldNum" sz="quarter" idx="12"/>
          </p:nvPr>
        </p:nvSpPr>
        <p:spPr/>
        <p:txBody>
          <a:bodyPr/>
          <a:lstStyle/>
          <a:p>
            <a:fld id="{0FF54DE5-C571-48E8-A5BC-B369434E2F44}" type="slidenum">
              <a:rPr lang="en-US" altLang="zh-TW" noProof="0" smtClean="0"/>
              <a:pPr/>
              <a:t>25</a:t>
            </a:fld>
            <a:endParaRPr lang="zh-TW" altLang="en-US" noProof="0" dirty="0"/>
          </a:p>
        </p:txBody>
      </p:sp>
      <p:pic>
        <p:nvPicPr>
          <p:cNvPr id="5" name="圖片 4">
            <a:extLst>
              <a:ext uri="{FF2B5EF4-FFF2-40B4-BE49-F238E27FC236}">
                <a16:creationId xmlns:a16="http://schemas.microsoft.com/office/drawing/2014/main" id="{62794A67-9796-41E2-AA59-EE0414A66CB9}"/>
              </a:ext>
            </a:extLst>
          </p:cNvPr>
          <p:cNvPicPr>
            <a:picLocks noChangeAspect="1"/>
          </p:cNvPicPr>
          <p:nvPr/>
        </p:nvPicPr>
        <p:blipFill>
          <a:blip r:embed="rId2"/>
          <a:stretch>
            <a:fillRect/>
          </a:stretch>
        </p:blipFill>
        <p:spPr>
          <a:xfrm>
            <a:off x="473997" y="316604"/>
            <a:ext cx="11502189" cy="6224792"/>
          </a:xfrm>
          <a:prstGeom prst="rect">
            <a:avLst/>
          </a:prstGeom>
        </p:spPr>
      </p:pic>
      <p:sp>
        <p:nvSpPr>
          <p:cNvPr id="3" name="矩形 2">
            <a:extLst>
              <a:ext uri="{FF2B5EF4-FFF2-40B4-BE49-F238E27FC236}">
                <a16:creationId xmlns:a16="http://schemas.microsoft.com/office/drawing/2014/main" id="{17CF05DD-2747-4BAB-9050-4C315572EB0F}"/>
              </a:ext>
            </a:extLst>
          </p:cNvPr>
          <p:cNvSpPr/>
          <p:nvPr/>
        </p:nvSpPr>
        <p:spPr>
          <a:xfrm>
            <a:off x="473996" y="6171685"/>
            <a:ext cx="8315001" cy="307777"/>
          </a:xfrm>
          <a:prstGeom prst="rect">
            <a:avLst/>
          </a:prstGeom>
        </p:spPr>
        <p:txBody>
          <a:bodyPr wrap="square">
            <a:spAutoFit/>
          </a:bodyPr>
          <a:lstStyle/>
          <a:p>
            <a:r>
              <a:rPr lang="zh-TW" altLang="en-US" sz="1400" dirty="0"/>
              <a:t>統計資料來源</a:t>
            </a:r>
            <a:r>
              <a:rPr lang="en-US" altLang="zh-TW" sz="1400" dirty="0"/>
              <a:t>:</a:t>
            </a:r>
            <a:r>
              <a:rPr lang="zh-TW" altLang="en-US" sz="1400" dirty="0"/>
              <a:t>國立空中大學各中心辦理教學選課及畢業人數表</a:t>
            </a:r>
            <a:r>
              <a:rPr lang="en-US" altLang="zh-TW" sz="1400" dirty="0"/>
              <a:t>(</a:t>
            </a:r>
            <a:r>
              <a:rPr lang="zh-TW" altLang="en-US" sz="1400" dirty="0"/>
              <a:t>校長室提供</a:t>
            </a:r>
            <a:r>
              <a:rPr lang="en-US" altLang="zh-TW" sz="1400" dirty="0"/>
              <a:t>)</a:t>
            </a:r>
          </a:p>
        </p:txBody>
      </p:sp>
    </p:spTree>
    <p:extLst>
      <p:ext uri="{BB962C8B-B14F-4D97-AF65-F5344CB8AC3E}">
        <p14:creationId xmlns:p14="http://schemas.microsoft.com/office/powerpoint/2010/main" val="386203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61A525E5-DC7A-4876-847E-0E196E3072BC}"/>
              </a:ext>
            </a:extLst>
          </p:cNvPr>
          <p:cNvSpPr>
            <a:spLocks noGrp="1"/>
          </p:cNvSpPr>
          <p:nvPr>
            <p:ph type="sldNum" sz="quarter" idx="12"/>
          </p:nvPr>
        </p:nvSpPr>
        <p:spPr/>
        <p:txBody>
          <a:bodyPr/>
          <a:lstStyle/>
          <a:p>
            <a:fld id="{0FF54DE5-C571-48E8-A5BC-B369434E2F44}" type="slidenum">
              <a:rPr lang="en-US" altLang="zh-TW" noProof="0" smtClean="0"/>
              <a:pPr/>
              <a:t>26</a:t>
            </a:fld>
            <a:endParaRPr lang="zh-TW" altLang="en-US" noProof="0" dirty="0"/>
          </a:p>
        </p:txBody>
      </p:sp>
      <p:pic>
        <p:nvPicPr>
          <p:cNvPr id="2" name="圖片 1">
            <a:extLst>
              <a:ext uri="{FF2B5EF4-FFF2-40B4-BE49-F238E27FC236}">
                <a16:creationId xmlns:a16="http://schemas.microsoft.com/office/drawing/2014/main" id="{98B5F8F4-02A1-4CC0-8C98-9229431FB691}"/>
              </a:ext>
            </a:extLst>
          </p:cNvPr>
          <p:cNvPicPr>
            <a:picLocks noChangeAspect="1"/>
          </p:cNvPicPr>
          <p:nvPr/>
        </p:nvPicPr>
        <p:blipFill>
          <a:blip r:embed="rId3"/>
          <a:stretch>
            <a:fillRect/>
          </a:stretch>
        </p:blipFill>
        <p:spPr>
          <a:xfrm>
            <a:off x="362952" y="234435"/>
            <a:ext cx="11466094" cy="6389130"/>
          </a:xfrm>
          <a:prstGeom prst="rect">
            <a:avLst/>
          </a:prstGeom>
        </p:spPr>
      </p:pic>
      <p:sp>
        <p:nvSpPr>
          <p:cNvPr id="3" name="矩形 2">
            <a:extLst>
              <a:ext uri="{FF2B5EF4-FFF2-40B4-BE49-F238E27FC236}">
                <a16:creationId xmlns:a16="http://schemas.microsoft.com/office/drawing/2014/main" id="{D8461BEE-592E-4656-9F02-75B7301BF5B9}"/>
              </a:ext>
            </a:extLst>
          </p:cNvPr>
          <p:cNvSpPr/>
          <p:nvPr/>
        </p:nvSpPr>
        <p:spPr>
          <a:xfrm>
            <a:off x="362952" y="6254233"/>
            <a:ext cx="4708597" cy="307777"/>
          </a:xfrm>
          <a:prstGeom prst="rect">
            <a:avLst/>
          </a:prstGeom>
        </p:spPr>
        <p:txBody>
          <a:bodyPr wrap="none">
            <a:spAutoFit/>
          </a:bodyPr>
          <a:lstStyle/>
          <a:p>
            <a:r>
              <a:rPr lang="zh-TW" altLang="en-US" sz="1400" dirty="0"/>
              <a:t>統計資料取自國立空中大學教務行政資訊系統</a:t>
            </a:r>
            <a:r>
              <a:rPr lang="en-US" altLang="zh-TW" sz="1400" dirty="0"/>
              <a:t>(20201209)</a:t>
            </a:r>
          </a:p>
        </p:txBody>
      </p:sp>
    </p:spTree>
    <p:extLst>
      <p:ext uri="{BB962C8B-B14F-4D97-AF65-F5344CB8AC3E}">
        <p14:creationId xmlns:p14="http://schemas.microsoft.com/office/powerpoint/2010/main" val="154827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39B29886-1894-4FEE-945B-B5A6F734A43B}"/>
              </a:ext>
            </a:extLst>
          </p:cNvPr>
          <p:cNvSpPr>
            <a:spLocks noGrp="1"/>
          </p:cNvSpPr>
          <p:nvPr>
            <p:ph idx="1"/>
          </p:nvPr>
        </p:nvSpPr>
        <p:spPr/>
        <p:txBody>
          <a:bodyPr/>
          <a:lstStyle/>
          <a:p>
            <a:pPr marL="0" indent="0" algn="ctr">
              <a:buNone/>
            </a:pPr>
            <a:r>
              <a:rPr lang="en-US" altLang="zh-TW" sz="2000" dirty="0"/>
              <a:t> </a:t>
            </a:r>
          </a:p>
          <a:p>
            <a:pPr marL="0" indent="0" algn="ctr">
              <a:buNone/>
            </a:pPr>
            <a:endParaRPr lang="en-US" altLang="zh-TW" dirty="0"/>
          </a:p>
          <a:p>
            <a:pPr marL="0" indent="0" algn="ctr">
              <a:buNone/>
            </a:pPr>
            <a:endParaRPr lang="en-US" altLang="zh-TW" sz="3200" dirty="0"/>
          </a:p>
        </p:txBody>
      </p:sp>
      <p:sp>
        <p:nvSpPr>
          <p:cNvPr id="4" name="投影片編號版面配置區 3">
            <a:extLst>
              <a:ext uri="{FF2B5EF4-FFF2-40B4-BE49-F238E27FC236}">
                <a16:creationId xmlns:a16="http://schemas.microsoft.com/office/drawing/2014/main" id="{EA7AECC9-C071-409C-879F-03DCCDD958A4}"/>
              </a:ext>
            </a:extLst>
          </p:cNvPr>
          <p:cNvSpPr>
            <a:spLocks noGrp="1"/>
          </p:cNvSpPr>
          <p:nvPr>
            <p:ph type="sldNum" sz="quarter" idx="12"/>
          </p:nvPr>
        </p:nvSpPr>
        <p:spPr/>
        <p:txBody>
          <a:bodyPr/>
          <a:lstStyle/>
          <a:p>
            <a:fld id="{0FF54DE5-C571-48E8-A5BC-B369434E2F44}" type="slidenum">
              <a:rPr lang="en-US" altLang="zh-TW" noProof="0" smtClean="0"/>
              <a:pPr/>
              <a:t>27</a:t>
            </a:fld>
            <a:endParaRPr lang="zh-TW" altLang="en-US" noProof="0" dirty="0"/>
          </a:p>
        </p:txBody>
      </p:sp>
      <p:sp>
        <p:nvSpPr>
          <p:cNvPr id="2" name="矩形 1">
            <a:extLst>
              <a:ext uri="{FF2B5EF4-FFF2-40B4-BE49-F238E27FC236}">
                <a16:creationId xmlns:a16="http://schemas.microsoft.com/office/drawing/2014/main" id="{3DF6911B-05A5-438F-B6F9-E32DBF93B8AD}"/>
              </a:ext>
            </a:extLst>
          </p:cNvPr>
          <p:cNvSpPr/>
          <p:nvPr/>
        </p:nvSpPr>
        <p:spPr>
          <a:xfrm>
            <a:off x="1104900" y="600484"/>
            <a:ext cx="9857142" cy="584775"/>
          </a:xfrm>
          <a:prstGeom prst="rect">
            <a:avLst/>
          </a:prstGeom>
        </p:spPr>
        <p:txBody>
          <a:bodyPr wrap="square">
            <a:spAutoFit/>
          </a:bodyPr>
          <a:lstStyle/>
          <a:p>
            <a:r>
              <a:rPr lang="zh-TW" altLang="en-US" sz="3200" dirty="0"/>
              <a:t>國立空中大學受刑人畢業生歷年累計</a:t>
            </a:r>
            <a:r>
              <a:rPr lang="en-US" altLang="zh-TW" sz="3200" dirty="0"/>
              <a:t>:</a:t>
            </a:r>
            <a:r>
              <a:rPr lang="zh-TW" altLang="en-US" sz="3200" dirty="0"/>
              <a:t> </a:t>
            </a:r>
            <a:r>
              <a:rPr lang="en-US" altLang="zh-TW" sz="3200" dirty="0">
                <a:solidFill>
                  <a:srgbClr val="FF0000"/>
                </a:solidFill>
              </a:rPr>
              <a:t>98</a:t>
            </a:r>
            <a:r>
              <a:rPr lang="zh-TW" altLang="en-US" sz="3200" dirty="0">
                <a:solidFill>
                  <a:srgbClr val="FF0000"/>
                </a:solidFill>
              </a:rPr>
              <a:t>位 </a:t>
            </a:r>
            <a:r>
              <a:rPr lang="en-US" altLang="zh-TW" sz="2400" dirty="0">
                <a:solidFill>
                  <a:srgbClr val="0000FF"/>
                </a:solidFill>
              </a:rPr>
              <a:t>(91</a:t>
            </a:r>
            <a:r>
              <a:rPr lang="zh-TW" altLang="en-US" sz="2400" dirty="0">
                <a:solidFill>
                  <a:srgbClr val="0000FF"/>
                </a:solidFill>
              </a:rPr>
              <a:t>上</a:t>
            </a:r>
            <a:r>
              <a:rPr lang="en-US" altLang="zh-TW" sz="2400" dirty="0">
                <a:solidFill>
                  <a:srgbClr val="0000FF"/>
                </a:solidFill>
              </a:rPr>
              <a:t>~108</a:t>
            </a:r>
            <a:r>
              <a:rPr lang="zh-TW" altLang="en-US" sz="2400" dirty="0">
                <a:solidFill>
                  <a:srgbClr val="0000FF"/>
                </a:solidFill>
              </a:rPr>
              <a:t>下</a:t>
            </a:r>
            <a:r>
              <a:rPr lang="en-US" altLang="zh-TW" sz="2400" dirty="0">
                <a:solidFill>
                  <a:srgbClr val="0000FF"/>
                </a:solidFill>
              </a:rPr>
              <a:t>)</a:t>
            </a:r>
            <a:endParaRPr lang="zh-TW" altLang="en-US" sz="2400" dirty="0">
              <a:solidFill>
                <a:srgbClr val="0000FF"/>
              </a:solidFill>
            </a:endParaRPr>
          </a:p>
        </p:txBody>
      </p:sp>
      <p:graphicFrame>
        <p:nvGraphicFramePr>
          <p:cNvPr id="5" name="表格 4">
            <a:extLst>
              <a:ext uri="{FF2B5EF4-FFF2-40B4-BE49-F238E27FC236}">
                <a16:creationId xmlns:a16="http://schemas.microsoft.com/office/drawing/2014/main" id="{85A1CFF9-06B7-4EB7-9A83-2D1D93ECF468}"/>
              </a:ext>
            </a:extLst>
          </p:cNvPr>
          <p:cNvGraphicFramePr>
            <a:graphicFrameLocks noGrp="1"/>
          </p:cNvGraphicFramePr>
          <p:nvPr>
            <p:extLst>
              <p:ext uri="{D42A27DB-BD31-4B8C-83A1-F6EECF244321}">
                <p14:modId xmlns:p14="http://schemas.microsoft.com/office/powerpoint/2010/main" val="3266500900"/>
              </p:ext>
            </p:extLst>
          </p:nvPr>
        </p:nvGraphicFramePr>
        <p:xfrm>
          <a:off x="1420009" y="1721222"/>
          <a:ext cx="8616875" cy="3457544"/>
        </p:xfrm>
        <a:graphic>
          <a:graphicData uri="http://schemas.openxmlformats.org/drawingml/2006/table">
            <a:tbl>
              <a:tblPr firstRow="1" bandRow="1">
                <a:tableStyleId>{5C22544A-7EE6-4342-B048-85BDC9FD1C3A}</a:tableStyleId>
              </a:tblPr>
              <a:tblGrid>
                <a:gridCol w="2886635">
                  <a:extLst>
                    <a:ext uri="{9D8B030D-6E8A-4147-A177-3AD203B41FA5}">
                      <a16:colId xmlns:a16="http://schemas.microsoft.com/office/drawing/2014/main" val="928259168"/>
                    </a:ext>
                  </a:extLst>
                </a:gridCol>
                <a:gridCol w="2865120">
                  <a:extLst>
                    <a:ext uri="{9D8B030D-6E8A-4147-A177-3AD203B41FA5}">
                      <a16:colId xmlns:a16="http://schemas.microsoft.com/office/drawing/2014/main" val="3462930835"/>
                    </a:ext>
                  </a:extLst>
                </a:gridCol>
                <a:gridCol w="2865120">
                  <a:extLst>
                    <a:ext uri="{9D8B030D-6E8A-4147-A177-3AD203B41FA5}">
                      <a16:colId xmlns:a16="http://schemas.microsoft.com/office/drawing/2014/main" val="1535368068"/>
                    </a:ext>
                  </a:extLst>
                </a:gridCol>
              </a:tblGrid>
              <a:tr h="864386">
                <a:tc>
                  <a:txBody>
                    <a:bodyPr/>
                    <a:lstStyle/>
                    <a:p>
                      <a:r>
                        <a:rPr lang="zh-TW" altLang="en-US" sz="2400" dirty="0"/>
                        <a:t>學年度</a:t>
                      </a:r>
                    </a:p>
                  </a:txBody>
                  <a:tcPr/>
                </a:tc>
                <a:tc>
                  <a:txBody>
                    <a:bodyPr/>
                    <a:lstStyle/>
                    <a:p>
                      <a:r>
                        <a:rPr lang="zh-TW" altLang="en-US" sz="2400" dirty="0"/>
                        <a:t>受刑人畢業人數</a:t>
                      </a:r>
                    </a:p>
                  </a:txBody>
                  <a:tcPr/>
                </a:tc>
                <a:tc>
                  <a:txBody>
                    <a:bodyPr/>
                    <a:lstStyle/>
                    <a:p>
                      <a:r>
                        <a:rPr lang="zh-TW" altLang="en-US" sz="2400" dirty="0"/>
                        <a:t>累計人數</a:t>
                      </a:r>
                    </a:p>
                  </a:txBody>
                  <a:tcPr/>
                </a:tc>
                <a:extLst>
                  <a:ext uri="{0D108BD9-81ED-4DB2-BD59-A6C34878D82A}">
                    <a16:rowId xmlns:a16="http://schemas.microsoft.com/office/drawing/2014/main" val="4271167815"/>
                  </a:ext>
                </a:extLst>
              </a:tr>
              <a:tr h="864386">
                <a:tc>
                  <a:txBody>
                    <a:bodyPr/>
                    <a:lstStyle/>
                    <a:p>
                      <a:r>
                        <a:rPr lang="en-US" altLang="zh-TW" sz="2400" dirty="0"/>
                        <a:t>91</a:t>
                      </a:r>
                      <a:r>
                        <a:rPr lang="zh-TW" altLang="en-US" sz="2400" dirty="0"/>
                        <a:t>上</a:t>
                      </a:r>
                      <a:r>
                        <a:rPr lang="en-US" altLang="zh-TW" sz="2400" dirty="0"/>
                        <a:t>~95</a:t>
                      </a:r>
                      <a:r>
                        <a:rPr lang="zh-TW" altLang="en-US" sz="2400" dirty="0"/>
                        <a:t>上</a:t>
                      </a:r>
                    </a:p>
                  </a:txBody>
                  <a:tcPr/>
                </a:tc>
                <a:tc>
                  <a:txBody>
                    <a:bodyPr/>
                    <a:lstStyle/>
                    <a:p>
                      <a:r>
                        <a:rPr lang="en-US" altLang="zh-TW" sz="2400" dirty="0"/>
                        <a:t>24</a:t>
                      </a:r>
                      <a:r>
                        <a:rPr lang="zh-TW" altLang="en-US" sz="2400" dirty="0"/>
                        <a:t>人</a:t>
                      </a:r>
                    </a:p>
                  </a:txBody>
                  <a:tcPr/>
                </a:tc>
                <a:tc>
                  <a:txBody>
                    <a:bodyPr/>
                    <a:lstStyle/>
                    <a:p>
                      <a:r>
                        <a:rPr lang="en-US" altLang="zh-TW" sz="2400" dirty="0"/>
                        <a:t>24</a:t>
                      </a:r>
                      <a:r>
                        <a:rPr lang="zh-TW" altLang="en-US" sz="2400" dirty="0"/>
                        <a:t>人</a:t>
                      </a:r>
                    </a:p>
                  </a:txBody>
                  <a:tcPr/>
                </a:tc>
                <a:extLst>
                  <a:ext uri="{0D108BD9-81ED-4DB2-BD59-A6C34878D82A}">
                    <a16:rowId xmlns:a16="http://schemas.microsoft.com/office/drawing/2014/main" val="377126790"/>
                  </a:ext>
                </a:extLst>
              </a:tr>
              <a:tr h="864386">
                <a:tc>
                  <a:txBody>
                    <a:bodyPr/>
                    <a:lstStyle/>
                    <a:p>
                      <a:r>
                        <a:rPr lang="en-US" altLang="zh-TW" sz="2400" dirty="0"/>
                        <a:t>95</a:t>
                      </a:r>
                      <a:r>
                        <a:rPr lang="zh-TW" altLang="en-US" sz="2400" dirty="0"/>
                        <a:t>下</a:t>
                      </a:r>
                      <a:r>
                        <a:rPr lang="en-US" altLang="zh-TW" sz="2400" dirty="0"/>
                        <a:t>~96</a:t>
                      </a:r>
                      <a:r>
                        <a:rPr lang="zh-TW" altLang="en-US" sz="2400" dirty="0"/>
                        <a:t>下</a:t>
                      </a:r>
                    </a:p>
                  </a:txBody>
                  <a:tcPr/>
                </a:tc>
                <a:tc>
                  <a:txBody>
                    <a:bodyPr/>
                    <a:lstStyle/>
                    <a:p>
                      <a:r>
                        <a:rPr lang="en-US" altLang="zh-TW" sz="2400" dirty="0"/>
                        <a:t>0</a:t>
                      </a:r>
                      <a:r>
                        <a:rPr lang="zh-TW" altLang="en-US" sz="2400" dirty="0"/>
                        <a:t>人</a:t>
                      </a:r>
                    </a:p>
                  </a:txBody>
                  <a:tcPr/>
                </a:tc>
                <a:tc>
                  <a:txBody>
                    <a:bodyPr/>
                    <a:lstStyle/>
                    <a:p>
                      <a:r>
                        <a:rPr lang="en-US" altLang="zh-TW" sz="2400" dirty="0"/>
                        <a:t>24</a:t>
                      </a:r>
                      <a:r>
                        <a:rPr lang="zh-TW" altLang="en-US" sz="2400" dirty="0"/>
                        <a:t>人</a:t>
                      </a:r>
                    </a:p>
                  </a:txBody>
                  <a:tcPr/>
                </a:tc>
                <a:extLst>
                  <a:ext uri="{0D108BD9-81ED-4DB2-BD59-A6C34878D82A}">
                    <a16:rowId xmlns:a16="http://schemas.microsoft.com/office/drawing/2014/main" val="1471957971"/>
                  </a:ext>
                </a:extLst>
              </a:tr>
              <a:tr h="864386">
                <a:tc>
                  <a:txBody>
                    <a:bodyPr/>
                    <a:lstStyle/>
                    <a:p>
                      <a:r>
                        <a:rPr lang="en-US" altLang="zh-TW" sz="2400" dirty="0"/>
                        <a:t>97</a:t>
                      </a:r>
                      <a:r>
                        <a:rPr lang="zh-TW" altLang="en-US" sz="2400" dirty="0"/>
                        <a:t>上</a:t>
                      </a:r>
                      <a:r>
                        <a:rPr lang="en-US" altLang="zh-TW" sz="2400" dirty="0"/>
                        <a:t>~108</a:t>
                      </a:r>
                      <a:r>
                        <a:rPr lang="zh-TW" altLang="en-US" sz="2400" dirty="0"/>
                        <a:t>下</a:t>
                      </a:r>
                    </a:p>
                  </a:txBody>
                  <a:tcPr/>
                </a:tc>
                <a:tc>
                  <a:txBody>
                    <a:bodyPr/>
                    <a:lstStyle/>
                    <a:p>
                      <a:r>
                        <a:rPr lang="en-US" altLang="zh-TW" sz="2400" dirty="0"/>
                        <a:t>74</a:t>
                      </a:r>
                      <a:r>
                        <a:rPr lang="zh-TW" altLang="en-US" sz="2400" dirty="0"/>
                        <a:t>人</a:t>
                      </a:r>
                    </a:p>
                  </a:txBody>
                  <a:tcPr/>
                </a:tc>
                <a:tc>
                  <a:txBody>
                    <a:bodyPr/>
                    <a:lstStyle/>
                    <a:p>
                      <a:r>
                        <a:rPr lang="en-US" altLang="zh-TW" sz="2400" dirty="0">
                          <a:solidFill>
                            <a:srgbClr val="FF0000"/>
                          </a:solidFill>
                        </a:rPr>
                        <a:t>98</a:t>
                      </a:r>
                      <a:r>
                        <a:rPr lang="zh-TW" altLang="en-US" sz="2400" dirty="0">
                          <a:solidFill>
                            <a:srgbClr val="FF0000"/>
                          </a:solidFill>
                        </a:rPr>
                        <a:t>人</a:t>
                      </a:r>
                    </a:p>
                  </a:txBody>
                  <a:tcPr/>
                </a:tc>
                <a:extLst>
                  <a:ext uri="{0D108BD9-81ED-4DB2-BD59-A6C34878D82A}">
                    <a16:rowId xmlns:a16="http://schemas.microsoft.com/office/drawing/2014/main" val="2019146264"/>
                  </a:ext>
                </a:extLst>
              </a:tr>
            </a:tbl>
          </a:graphicData>
        </a:graphic>
      </p:graphicFrame>
      <p:sp>
        <p:nvSpPr>
          <p:cNvPr id="6" name="文字方塊 5">
            <a:extLst>
              <a:ext uri="{FF2B5EF4-FFF2-40B4-BE49-F238E27FC236}">
                <a16:creationId xmlns:a16="http://schemas.microsoft.com/office/drawing/2014/main" id="{5A35C969-D532-4D3C-A0E9-DC1BAD6F8CD9}"/>
              </a:ext>
            </a:extLst>
          </p:cNvPr>
          <p:cNvSpPr txBox="1"/>
          <p:nvPr/>
        </p:nvSpPr>
        <p:spPr>
          <a:xfrm>
            <a:off x="1430766" y="5185914"/>
            <a:ext cx="3948057" cy="400110"/>
          </a:xfrm>
          <a:prstGeom prst="rect">
            <a:avLst/>
          </a:prstGeom>
          <a:noFill/>
        </p:spPr>
        <p:txBody>
          <a:bodyPr wrap="square" rtlCol="0">
            <a:spAutoFit/>
          </a:bodyPr>
          <a:lstStyle/>
          <a:p>
            <a:r>
              <a:rPr lang="zh-TW" altLang="en-US" sz="2000" dirty="0"/>
              <a:t>備註</a:t>
            </a:r>
            <a:r>
              <a:rPr lang="en-US" altLang="zh-TW" sz="2000" dirty="0"/>
              <a:t>:</a:t>
            </a:r>
            <a:r>
              <a:rPr lang="zh-TW" altLang="en-US" sz="2000" dirty="0"/>
              <a:t> 不含雙學位或雙主修</a:t>
            </a:r>
            <a:endParaRPr lang="en-US" altLang="zh-TW" sz="2000" dirty="0"/>
          </a:p>
        </p:txBody>
      </p:sp>
      <p:sp>
        <p:nvSpPr>
          <p:cNvPr id="7" name="矩形 6">
            <a:extLst>
              <a:ext uri="{FF2B5EF4-FFF2-40B4-BE49-F238E27FC236}">
                <a16:creationId xmlns:a16="http://schemas.microsoft.com/office/drawing/2014/main" id="{A3445C21-1AD6-4CAD-8F1F-0B1D5F5B15AF}"/>
              </a:ext>
            </a:extLst>
          </p:cNvPr>
          <p:cNvSpPr/>
          <p:nvPr/>
        </p:nvSpPr>
        <p:spPr>
          <a:xfrm>
            <a:off x="1495312" y="5932262"/>
            <a:ext cx="9590269" cy="307777"/>
          </a:xfrm>
          <a:prstGeom prst="rect">
            <a:avLst/>
          </a:prstGeom>
        </p:spPr>
        <p:txBody>
          <a:bodyPr wrap="square">
            <a:spAutoFit/>
          </a:bodyPr>
          <a:lstStyle/>
          <a:p>
            <a:r>
              <a:rPr lang="zh-TW" altLang="en-US" sz="1400" dirty="0"/>
              <a:t>統計資料來源</a:t>
            </a:r>
            <a:r>
              <a:rPr lang="en-US" altLang="zh-TW" sz="1400" dirty="0"/>
              <a:t>:</a:t>
            </a:r>
            <a:r>
              <a:rPr lang="zh-TW" altLang="en-US" sz="1400" dirty="0"/>
              <a:t>國立空中大學教務行政資訊系統</a:t>
            </a:r>
            <a:r>
              <a:rPr lang="en-US" altLang="zh-TW" sz="1400" dirty="0"/>
              <a:t>(20201209)+</a:t>
            </a:r>
            <a:r>
              <a:rPr lang="zh-TW" altLang="en-US" sz="1400" dirty="0"/>
              <a:t>國立空中大學各中心辦理教學選課及畢業人數表</a:t>
            </a:r>
            <a:r>
              <a:rPr lang="en-US" altLang="zh-TW" sz="1400" dirty="0"/>
              <a:t>(</a:t>
            </a:r>
            <a:r>
              <a:rPr lang="zh-TW" altLang="en-US" sz="1400" dirty="0"/>
              <a:t>校長室提供</a:t>
            </a:r>
            <a:r>
              <a:rPr lang="en-US" altLang="zh-TW" sz="1400" dirty="0"/>
              <a:t>)</a:t>
            </a:r>
          </a:p>
        </p:txBody>
      </p:sp>
    </p:spTree>
    <p:extLst>
      <p:ext uri="{BB962C8B-B14F-4D97-AF65-F5344CB8AC3E}">
        <p14:creationId xmlns:p14="http://schemas.microsoft.com/office/powerpoint/2010/main" val="386510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482104E2-4494-44A1-AEFF-2D15A8FE083D}"/>
              </a:ext>
            </a:extLst>
          </p:cNvPr>
          <p:cNvSpPr>
            <a:spLocks noGrp="1"/>
          </p:cNvSpPr>
          <p:nvPr>
            <p:ph type="sldNum" sz="quarter" idx="12"/>
          </p:nvPr>
        </p:nvSpPr>
        <p:spPr/>
        <p:txBody>
          <a:bodyPr/>
          <a:lstStyle/>
          <a:p>
            <a:fld id="{0FF54DE5-C571-48E8-A5BC-B369434E2F44}" type="slidenum">
              <a:rPr lang="en-US" altLang="zh-TW" noProof="0" smtClean="0"/>
              <a:pPr/>
              <a:t>28</a:t>
            </a:fld>
            <a:endParaRPr lang="zh-TW" altLang="en-US" noProof="0" dirty="0"/>
          </a:p>
        </p:txBody>
      </p:sp>
      <p:pic>
        <p:nvPicPr>
          <p:cNvPr id="2" name="圖片 1">
            <a:extLst>
              <a:ext uri="{FF2B5EF4-FFF2-40B4-BE49-F238E27FC236}">
                <a16:creationId xmlns:a16="http://schemas.microsoft.com/office/drawing/2014/main" id="{F5BA651F-7D78-4365-AA64-83716F525B60}"/>
              </a:ext>
            </a:extLst>
          </p:cNvPr>
          <p:cNvPicPr>
            <a:picLocks noChangeAspect="1"/>
          </p:cNvPicPr>
          <p:nvPr/>
        </p:nvPicPr>
        <p:blipFill>
          <a:blip r:embed="rId2"/>
          <a:stretch>
            <a:fillRect/>
          </a:stretch>
        </p:blipFill>
        <p:spPr>
          <a:xfrm>
            <a:off x="402079" y="140880"/>
            <a:ext cx="11602993" cy="6215471"/>
          </a:xfrm>
          <a:prstGeom prst="rect">
            <a:avLst/>
          </a:prstGeom>
        </p:spPr>
      </p:pic>
      <p:sp>
        <p:nvSpPr>
          <p:cNvPr id="3" name="矩形 2">
            <a:extLst>
              <a:ext uri="{FF2B5EF4-FFF2-40B4-BE49-F238E27FC236}">
                <a16:creationId xmlns:a16="http://schemas.microsoft.com/office/drawing/2014/main" id="{1523B841-D6DB-4C15-8183-CB161558F2E6}"/>
              </a:ext>
            </a:extLst>
          </p:cNvPr>
          <p:cNvSpPr/>
          <p:nvPr/>
        </p:nvSpPr>
        <p:spPr>
          <a:xfrm>
            <a:off x="402079" y="6062837"/>
            <a:ext cx="6006709" cy="369332"/>
          </a:xfrm>
          <a:prstGeom prst="rect">
            <a:avLst/>
          </a:prstGeom>
        </p:spPr>
        <p:txBody>
          <a:bodyPr wrap="none">
            <a:spAutoFit/>
          </a:bodyPr>
          <a:lstStyle/>
          <a:p>
            <a:r>
              <a:rPr lang="zh-TW" altLang="en-US" dirty="0"/>
              <a:t>統計資料取自國立空中大學教務行政資訊系統</a:t>
            </a:r>
            <a:r>
              <a:rPr lang="en-US" altLang="zh-TW" dirty="0"/>
              <a:t>(20201209)</a:t>
            </a:r>
          </a:p>
        </p:txBody>
      </p:sp>
    </p:spTree>
    <p:extLst>
      <p:ext uri="{BB962C8B-B14F-4D97-AF65-F5344CB8AC3E}">
        <p14:creationId xmlns:p14="http://schemas.microsoft.com/office/powerpoint/2010/main" val="406444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E489C2E-AE58-4E7B-8DA4-91E4BCD5168C}"/>
              </a:ext>
            </a:extLst>
          </p:cNvPr>
          <p:cNvSpPr>
            <a:spLocks noGrp="1"/>
          </p:cNvSpPr>
          <p:nvPr>
            <p:ph type="title"/>
          </p:nvPr>
        </p:nvSpPr>
        <p:spPr/>
        <p:txBody>
          <a:bodyPr/>
          <a:lstStyle/>
          <a:p>
            <a:r>
              <a:rPr lang="zh-TW" altLang="en-US" sz="3200" dirty="0"/>
              <a:t>各學系受刑人畢業生分析</a:t>
            </a:r>
            <a:r>
              <a:rPr lang="en-US" altLang="zh-TW" dirty="0"/>
              <a:t>(97</a:t>
            </a:r>
            <a:r>
              <a:rPr lang="zh-TW" altLang="en-US" dirty="0"/>
              <a:t>上</a:t>
            </a:r>
            <a:r>
              <a:rPr lang="en-US" altLang="zh-TW" dirty="0"/>
              <a:t>~108</a:t>
            </a:r>
            <a:r>
              <a:rPr lang="zh-TW" altLang="en-US" dirty="0"/>
              <a:t>下</a:t>
            </a:r>
            <a:r>
              <a:rPr lang="en-US" altLang="zh-TW" dirty="0"/>
              <a:t>)</a:t>
            </a:r>
            <a:endParaRPr lang="zh-TW" altLang="en-US" dirty="0"/>
          </a:p>
        </p:txBody>
      </p:sp>
      <p:sp>
        <p:nvSpPr>
          <p:cNvPr id="4" name="投影片編號版面配置區 3">
            <a:extLst>
              <a:ext uri="{FF2B5EF4-FFF2-40B4-BE49-F238E27FC236}">
                <a16:creationId xmlns:a16="http://schemas.microsoft.com/office/drawing/2014/main" id="{2F07929D-8FF4-46F3-89D5-DAE032F061A8}"/>
              </a:ext>
            </a:extLst>
          </p:cNvPr>
          <p:cNvSpPr>
            <a:spLocks noGrp="1"/>
          </p:cNvSpPr>
          <p:nvPr>
            <p:ph type="sldNum" sz="quarter" idx="12"/>
          </p:nvPr>
        </p:nvSpPr>
        <p:spPr/>
        <p:txBody>
          <a:bodyPr/>
          <a:lstStyle/>
          <a:p>
            <a:fld id="{0FF54DE5-C571-48E8-A5BC-B369434E2F44}" type="slidenum">
              <a:rPr lang="en-US" altLang="zh-TW" noProof="0" smtClean="0"/>
              <a:pPr/>
              <a:t>29</a:t>
            </a:fld>
            <a:endParaRPr lang="zh-TW" altLang="en-US" noProof="0" dirty="0"/>
          </a:p>
        </p:txBody>
      </p:sp>
      <p:graphicFrame>
        <p:nvGraphicFramePr>
          <p:cNvPr id="8" name="內容版面配置區 7">
            <a:extLst>
              <a:ext uri="{FF2B5EF4-FFF2-40B4-BE49-F238E27FC236}">
                <a16:creationId xmlns:a16="http://schemas.microsoft.com/office/drawing/2014/main" id="{E4016E5A-2F32-46A8-BD15-826CC2E02FF9}"/>
              </a:ext>
            </a:extLst>
          </p:cNvPr>
          <p:cNvGraphicFramePr>
            <a:graphicFrameLocks noGrp="1"/>
          </p:cNvGraphicFramePr>
          <p:nvPr>
            <p:ph idx="1"/>
            <p:extLst>
              <p:ext uri="{D42A27DB-BD31-4B8C-83A1-F6EECF244321}">
                <p14:modId xmlns:p14="http://schemas.microsoft.com/office/powerpoint/2010/main" val="3013412666"/>
              </p:ext>
            </p:extLst>
          </p:nvPr>
        </p:nvGraphicFramePr>
        <p:xfrm>
          <a:off x="904676" y="1602889"/>
          <a:ext cx="10381129" cy="3840480"/>
        </p:xfrm>
        <a:graphic>
          <a:graphicData uri="http://schemas.openxmlformats.org/drawingml/2006/table">
            <a:tbl>
              <a:tblPr firstRow="1" firstCol="1" bandRow="1">
                <a:tableStyleId>{5C22544A-7EE6-4342-B048-85BDC9FD1C3A}</a:tableStyleId>
              </a:tblPr>
              <a:tblGrid>
                <a:gridCol w="452711">
                  <a:extLst>
                    <a:ext uri="{9D8B030D-6E8A-4147-A177-3AD203B41FA5}">
                      <a16:colId xmlns:a16="http://schemas.microsoft.com/office/drawing/2014/main" val="680856094"/>
                    </a:ext>
                  </a:extLst>
                </a:gridCol>
                <a:gridCol w="452711">
                  <a:extLst>
                    <a:ext uri="{9D8B030D-6E8A-4147-A177-3AD203B41FA5}">
                      <a16:colId xmlns:a16="http://schemas.microsoft.com/office/drawing/2014/main" val="1248384300"/>
                    </a:ext>
                  </a:extLst>
                </a:gridCol>
                <a:gridCol w="452711">
                  <a:extLst>
                    <a:ext uri="{9D8B030D-6E8A-4147-A177-3AD203B41FA5}">
                      <a16:colId xmlns:a16="http://schemas.microsoft.com/office/drawing/2014/main" val="2474138459"/>
                    </a:ext>
                  </a:extLst>
                </a:gridCol>
                <a:gridCol w="452711">
                  <a:extLst>
                    <a:ext uri="{9D8B030D-6E8A-4147-A177-3AD203B41FA5}">
                      <a16:colId xmlns:a16="http://schemas.microsoft.com/office/drawing/2014/main" val="2228363800"/>
                    </a:ext>
                  </a:extLst>
                </a:gridCol>
                <a:gridCol w="452711">
                  <a:extLst>
                    <a:ext uri="{9D8B030D-6E8A-4147-A177-3AD203B41FA5}">
                      <a16:colId xmlns:a16="http://schemas.microsoft.com/office/drawing/2014/main" val="1205339492"/>
                    </a:ext>
                  </a:extLst>
                </a:gridCol>
                <a:gridCol w="452711">
                  <a:extLst>
                    <a:ext uri="{9D8B030D-6E8A-4147-A177-3AD203B41FA5}">
                      <a16:colId xmlns:a16="http://schemas.microsoft.com/office/drawing/2014/main" val="3236492058"/>
                    </a:ext>
                  </a:extLst>
                </a:gridCol>
                <a:gridCol w="452711">
                  <a:extLst>
                    <a:ext uri="{9D8B030D-6E8A-4147-A177-3AD203B41FA5}">
                      <a16:colId xmlns:a16="http://schemas.microsoft.com/office/drawing/2014/main" val="2231889184"/>
                    </a:ext>
                  </a:extLst>
                </a:gridCol>
                <a:gridCol w="452711">
                  <a:extLst>
                    <a:ext uri="{9D8B030D-6E8A-4147-A177-3AD203B41FA5}">
                      <a16:colId xmlns:a16="http://schemas.microsoft.com/office/drawing/2014/main" val="2397632023"/>
                    </a:ext>
                  </a:extLst>
                </a:gridCol>
                <a:gridCol w="452711">
                  <a:extLst>
                    <a:ext uri="{9D8B030D-6E8A-4147-A177-3AD203B41FA5}">
                      <a16:colId xmlns:a16="http://schemas.microsoft.com/office/drawing/2014/main" val="3786535607"/>
                    </a:ext>
                  </a:extLst>
                </a:gridCol>
                <a:gridCol w="452711">
                  <a:extLst>
                    <a:ext uri="{9D8B030D-6E8A-4147-A177-3AD203B41FA5}">
                      <a16:colId xmlns:a16="http://schemas.microsoft.com/office/drawing/2014/main" val="2219990616"/>
                    </a:ext>
                  </a:extLst>
                </a:gridCol>
                <a:gridCol w="451965">
                  <a:extLst>
                    <a:ext uri="{9D8B030D-6E8A-4147-A177-3AD203B41FA5}">
                      <a16:colId xmlns:a16="http://schemas.microsoft.com/office/drawing/2014/main" val="3467353033"/>
                    </a:ext>
                  </a:extLst>
                </a:gridCol>
                <a:gridCol w="451965">
                  <a:extLst>
                    <a:ext uri="{9D8B030D-6E8A-4147-A177-3AD203B41FA5}">
                      <a16:colId xmlns:a16="http://schemas.microsoft.com/office/drawing/2014/main" val="1002487528"/>
                    </a:ext>
                  </a:extLst>
                </a:gridCol>
                <a:gridCol w="451965">
                  <a:extLst>
                    <a:ext uri="{9D8B030D-6E8A-4147-A177-3AD203B41FA5}">
                      <a16:colId xmlns:a16="http://schemas.microsoft.com/office/drawing/2014/main" val="3205725669"/>
                    </a:ext>
                  </a:extLst>
                </a:gridCol>
                <a:gridCol w="451965">
                  <a:extLst>
                    <a:ext uri="{9D8B030D-6E8A-4147-A177-3AD203B41FA5}">
                      <a16:colId xmlns:a16="http://schemas.microsoft.com/office/drawing/2014/main" val="3847272055"/>
                    </a:ext>
                  </a:extLst>
                </a:gridCol>
                <a:gridCol w="451965">
                  <a:extLst>
                    <a:ext uri="{9D8B030D-6E8A-4147-A177-3AD203B41FA5}">
                      <a16:colId xmlns:a16="http://schemas.microsoft.com/office/drawing/2014/main" val="2622766909"/>
                    </a:ext>
                  </a:extLst>
                </a:gridCol>
                <a:gridCol w="451965">
                  <a:extLst>
                    <a:ext uri="{9D8B030D-6E8A-4147-A177-3AD203B41FA5}">
                      <a16:colId xmlns:a16="http://schemas.microsoft.com/office/drawing/2014/main" val="3232813536"/>
                    </a:ext>
                  </a:extLst>
                </a:gridCol>
                <a:gridCol w="451965">
                  <a:extLst>
                    <a:ext uri="{9D8B030D-6E8A-4147-A177-3AD203B41FA5}">
                      <a16:colId xmlns:a16="http://schemas.microsoft.com/office/drawing/2014/main" val="3040271568"/>
                    </a:ext>
                  </a:extLst>
                </a:gridCol>
                <a:gridCol w="451965">
                  <a:extLst>
                    <a:ext uri="{9D8B030D-6E8A-4147-A177-3AD203B41FA5}">
                      <a16:colId xmlns:a16="http://schemas.microsoft.com/office/drawing/2014/main" val="3633833969"/>
                    </a:ext>
                  </a:extLst>
                </a:gridCol>
                <a:gridCol w="451965">
                  <a:extLst>
                    <a:ext uri="{9D8B030D-6E8A-4147-A177-3AD203B41FA5}">
                      <a16:colId xmlns:a16="http://schemas.microsoft.com/office/drawing/2014/main" val="1354702155"/>
                    </a:ext>
                  </a:extLst>
                </a:gridCol>
                <a:gridCol w="451965">
                  <a:extLst>
                    <a:ext uri="{9D8B030D-6E8A-4147-A177-3AD203B41FA5}">
                      <a16:colId xmlns:a16="http://schemas.microsoft.com/office/drawing/2014/main" val="714334672"/>
                    </a:ext>
                  </a:extLst>
                </a:gridCol>
                <a:gridCol w="451965">
                  <a:extLst>
                    <a:ext uri="{9D8B030D-6E8A-4147-A177-3AD203B41FA5}">
                      <a16:colId xmlns:a16="http://schemas.microsoft.com/office/drawing/2014/main" val="2883535340"/>
                    </a:ext>
                  </a:extLst>
                </a:gridCol>
                <a:gridCol w="451965">
                  <a:extLst>
                    <a:ext uri="{9D8B030D-6E8A-4147-A177-3AD203B41FA5}">
                      <a16:colId xmlns:a16="http://schemas.microsoft.com/office/drawing/2014/main" val="1298926011"/>
                    </a:ext>
                  </a:extLst>
                </a:gridCol>
                <a:gridCol w="430439">
                  <a:extLst>
                    <a:ext uri="{9D8B030D-6E8A-4147-A177-3AD203B41FA5}">
                      <a16:colId xmlns:a16="http://schemas.microsoft.com/office/drawing/2014/main" val="3475698031"/>
                    </a:ext>
                  </a:extLst>
                </a:gridCol>
              </a:tblGrid>
              <a:tr h="763601">
                <a:tc>
                  <a:txBody>
                    <a:bodyPr/>
                    <a:lstStyle/>
                    <a:p>
                      <a:pPr algn="ctr">
                        <a:spcAft>
                          <a:spcPts val="0"/>
                        </a:spcAft>
                      </a:pPr>
                      <a:r>
                        <a:rPr lang="zh-TW" sz="1800" kern="100" dirty="0">
                          <a:effectLst/>
                        </a:rPr>
                        <a:t>學期別</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200" kern="100">
                          <a:effectLst/>
                        </a:rPr>
                        <a:t>97</a:t>
                      </a:r>
                      <a:r>
                        <a:rPr lang="zh-TW" sz="1200" kern="100">
                          <a:effectLst/>
                        </a:rPr>
                        <a:t>上</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98</a:t>
                      </a:r>
                      <a:r>
                        <a:rPr lang="zh-TW" sz="1200" kern="100">
                          <a:effectLst/>
                        </a:rPr>
                        <a:t>上</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98</a:t>
                      </a:r>
                      <a:r>
                        <a:rPr lang="zh-TW" sz="1200" kern="100">
                          <a:effectLst/>
                        </a:rPr>
                        <a:t>下</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99</a:t>
                      </a:r>
                      <a:r>
                        <a:rPr lang="zh-TW" sz="1200" kern="100">
                          <a:effectLst/>
                        </a:rPr>
                        <a:t>上</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99</a:t>
                      </a:r>
                      <a:r>
                        <a:rPr lang="zh-TW" sz="1200" kern="100">
                          <a:effectLst/>
                        </a:rPr>
                        <a:t>下</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100</a:t>
                      </a:r>
                      <a:r>
                        <a:rPr lang="zh-TW" sz="1200" kern="100">
                          <a:effectLst/>
                        </a:rPr>
                        <a:t>上</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100</a:t>
                      </a:r>
                      <a:r>
                        <a:rPr lang="zh-TW" sz="1200" kern="100">
                          <a:effectLst/>
                        </a:rPr>
                        <a:t>下</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101</a:t>
                      </a:r>
                      <a:r>
                        <a:rPr lang="zh-TW" sz="1200" kern="100">
                          <a:effectLst/>
                        </a:rPr>
                        <a:t>上</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101</a:t>
                      </a:r>
                      <a:r>
                        <a:rPr lang="zh-TW" sz="1200" kern="100">
                          <a:effectLst/>
                        </a:rPr>
                        <a:t>下</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102</a:t>
                      </a:r>
                      <a:r>
                        <a:rPr lang="zh-TW" sz="1200" kern="100">
                          <a:effectLst/>
                        </a:rPr>
                        <a:t>上</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102</a:t>
                      </a:r>
                      <a:r>
                        <a:rPr lang="zh-TW" sz="1200" kern="100">
                          <a:effectLst/>
                        </a:rPr>
                        <a:t>下</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103</a:t>
                      </a:r>
                      <a:r>
                        <a:rPr lang="zh-TW" sz="1200" kern="100">
                          <a:effectLst/>
                        </a:rPr>
                        <a:t>上</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103</a:t>
                      </a:r>
                      <a:r>
                        <a:rPr lang="zh-TW" sz="1200" kern="100">
                          <a:effectLst/>
                        </a:rPr>
                        <a:t>下</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104</a:t>
                      </a:r>
                      <a:r>
                        <a:rPr lang="zh-TW" sz="1200" kern="100">
                          <a:effectLst/>
                        </a:rPr>
                        <a:t>上</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104</a:t>
                      </a:r>
                      <a:r>
                        <a:rPr lang="zh-TW" sz="1200" kern="100">
                          <a:effectLst/>
                        </a:rPr>
                        <a:t>下</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105</a:t>
                      </a:r>
                      <a:r>
                        <a:rPr lang="zh-TW" sz="1200" kern="100">
                          <a:effectLst/>
                        </a:rPr>
                        <a:t>下</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106</a:t>
                      </a:r>
                      <a:r>
                        <a:rPr lang="zh-TW" sz="1200" kern="100">
                          <a:effectLst/>
                        </a:rPr>
                        <a:t>上</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107</a:t>
                      </a:r>
                      <a:r>
                        <a:rPr lang="zh-TW" sz="1200" kern="100">
                          <a:effectLst/>
                        </a:rPr>
                        <a:t>上</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107</a:t>
                      </a:r>
                      <a:r>
                        <a:rPr lang="zh-TW" sz="1200" kern="100">
                          <a:effectLst/>
                        </a:rPr>
                        <a:t>下</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108</a:t>
                      </a:r>
                      <a:r>
                        <a:rPr lang="zh-TW" sz="1200" kern="100">
                          <a:effectLst/>
                        </a:rPr>
                        <a:t>上</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108</a:t>
                      </a:r>
                      <a:r>
                        <a:rPr lang="zh-TW" sz="1200" kern="100">
                          <a:effectLst/>
                        </a:rPr>
                        <a:t>下</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zh-TW" sz="1800" kern="100" dirty="0">
                          <a:solidFill>
                            <a:srgbClr val="00B050"/>
                          </a:solidFill>
                          <a:effectLst/>
                        </a:rPr>
                        <a:t>合計</a:t>
                      </a:r>
                      <a:endParaRPr lang="zh-TW" sz="1800" kern="100" dirty="0">
                        <a:solidFill>
                          <a:srgbClr val="00B05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490662708"/>
                  </a:ext>
                </a:extLst>
              </a:tr>
              <a:tr h="763601">
                <a:tc>
                  <a:txBody>
                    <a:bodyPr/>
                    <a:lstStyle/>
                    <a:p>
                      <a:pPr algn="ctr">
                        <a:spcAft>
                          <a:spcPts val="0"/>
                        </a:spcAft>
                      </a:pPr>
                      <a:r>
                        <a:rPr lang="zh-TW" sz="1800" kern="100" dirty="0">
                          <a:solidFill>
                            <a:srgbClr val="00B0F0"/>
                          </a:solidFill>
                          <a:effectLst/>
                        </a:rPr>
                        <a:t>商學系</a:t>
                      </a:r>
                      <a:endParaRPr lang="zh-TW" sz="1800" kern="100" dirty="0">
                        <a:solidFill>
                          <a:srgbClr val="00B0F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200" kern="100">
                          <a:effectLst/>
                        </a:rPr>
                        <a:t>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800" kern="100" dirty="0">
                          <a:solidFill>
                            <a:srgbClr val="00B0F0"/>
                          </a:solidFill>
                          <a:effectLst/>
                        </a:rPr>
                        <a:t>46</a:t>
                      </a:r>
                      <a:endParaRPr lang="zh-TW" sz="1800" kern="100" dirty="0">
                        <a:solidFill>
                          <a:srgbClr val="00B0F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428444037"/>
                  </a:ext>
                </a:extLst>
              </a:tr>
              <a:tr h="763601">
                <a:tc>
                  <a:txBody>
                    <a:bodyPr/>
                    <a:lstStyle/>
                    <a:p>
                      <a:pPr algn="ctr">
                        <a:spcAft>
                          <a:spcPts val="0"/>
                        </a:spcAft>
                      </a:pPr>
                      <a:r>
                        <a:rPr lang="zh-TW" sz="1800" kern="100" dirty="0">
                          <a:solidFill>
                            <a:srgbClr val="FF0000"/>
                          </a:solidFill>
                          <a:effectLst/>
                        </a:rPr>
                        <a:t>生科系</a:t>
                      </a:r>
                      <a:endParaRPr lang="zh-TW" sz="18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800" b="1" kern="100" dirty="0">
                          <a:solidFill>
                            <a:srgbClr val="FF0000"/>
                          </a:solidFill>
                          <a:effectLst/>
                        </a:rPr>
                        <a:t>27</a:t>
                      </a:r>
                      <a:endParaRPr lang="zh-TW" sz="1800" b="1"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550884413"/>
                  </a:ext>
                </a:extLst>
              </a:tr>
              <a:tr h="763601">
                <a:tc>
                  <a:txBody>
                    <a:bodyPr/>
                    <a:lstStyle/>
                    <a:p>
                      <a:pPr algn="ctr">
                        <a:spcAft>
                          <a:spcPts val="0"/>
                        </a:spcAft>
                      </a:pPr>
                      <a:r>
                        <a:rPr lang="zh-TW" sz="1800" kern="100" dirty="0">
                          <a:solidFill>
                            <a:srgbClr val="FFC000"/>
                          </a:solidFill>
                          <a:effectLst/>
                        </a:rPr>
                        <a:t>管資系</a:t>
                      </a:r>
                      <a:endParaRPr lang="zh-TW" sz="1800" kern="100" dirty="0">
                        <a:solidFill>
                          <a:srgbClr val="FFC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800" b="1" kern="100" dirty="0">
                          <a:solidFill>
                            <a:srgbClr val="CC6600"/>
                          </a:solidFill>
                          <a:effectLst/>
                        </a:rPr>
                        <a:t>7</a:t>
                      </a:r>
                      <a:endParaRPr lang="zh-TW" sz="1800" b="1" kern="100" dirty="0">
                        <a:solidFill>
                          <a:srgbClr val="CC66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703551354"/>
                  </a:ext>
                </a:extLst>
              </a:tr>
              <a:tr h="509067">
                <a:tc>
                  <a:txBody>
                    <a:bodyPr/>
                    <a:lstStyle/>
                    <a:p>
                      <a:pPr algn="ctr">
                        <a:spcAft>
                          <a:spcPts val="0"/>
                        </a:spcAft>
                      </a:pPr>
                      <a:r>
                        <a:rPr lang="zh-TW" sz="1800" kern="100" dirty="0">
                          <a:solidFill>
                            <a:srgbClr val="00B050"/>
                          </a:solidFill>
                          <a:effectLst/>
                        </a:rPr>
                        <a:t>總計</a:t>
                      </a:r>
                      <a:endParaRPr lang="zh-TW" sz="1800" kern="100" dirty="0">
                        <a:solidFill>
                          <a:srgbClr val="00B05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200" kern="100">
                          <a:effectLst/>
                        </a:rPr>
                        <a:t>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9</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8</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9</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200" kern="100">
                          <a:effectLst/>
                        </a:rPr>
                        <a:t>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algn="ctr">
                        <a:spcAft>
                          <a:spcPts val="0"/>
                        </a:spcAft>
                      </a:pPr>
                      <a:r>
                        <a:rPr lang="en-US" sz="1800" b="1" kern="100" dirty="0">
                          <a:solidFill>
                            <a:srgbClr val="00B050"/>
                          </a:solidFill>
                          <a:effectLst/>
                        </a:rPr>
                        <a:t>80</a:t>
                      </a:r>
                      <a:endParaRPr lang="zh-TW" sz="1800" b="1" kern="100" dirty="0">
                        <a:solidFill>
                          <a:srgbClr val="00B05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819910310"/>
                  </a:ext>
                </a:extLst>
              </a:tr>
            </a:tbl>
          </a:graphicData>
        </a:graphic>
      </p:graphicFrame>
      <p:sp>
        <p:nvSpPr>
          <p:cNvPr id="7" name="矩形 6">
            <a:extLst>
              <a:ext uri="{FF2B5EF4-FFF2-40B4-BE49-F238E27FC236}">
                <a16:creationId xmlns:a16="http://schemas.microsoft.com/office/drawing/2014/main" id="{4C91116B-C64F-4E4F-8E22-D29A2AD2DA3E}"/>
              </a:ext>
            </a:extLst>
          </p:cNvPr>
          <p:cNvSpPr/>
          <p:nvPr/>
        </p:nvSpPr>
        <p:spPr>
          <a:xfrm>
            <a:off x="987941" y="6175929"/>
            <a:ext cx="6542412" cy="307777"/>
          </a:xfrm>
          <a:prstGeom prst="rect">
            <a:avLst/>
          </a:prstGeom>
        </p:spPr>
        <p:txBody>
          <a:bodyPr wrap="square">
            <a:spAutoFit/>
          </a:bodyPr>
          <a:lstStyle/>
          <a:p>
            <a:r>
              <a:rPr lang="zh-TW" altLang="en-US" sz="1400" dirty="0"/>
              <a:t>統計資料取自國立空中大學教務行政資訊系統</a:t>
            </a:r>
            <a:r>
              <a:rPr lang="en-US" altLang="zh-TW" sz="1400" dirty="0"/>
              <a:t>(20201126)</a:t>
            </a:r>
            <a:endParaRPr lang="zh-TW" altLang="en-US" sz="1400" dirty="0"/>
          </a:p>
        </p:txBody>
      </p:sp>
      <p:sp>
        <p:nvSpPr>
          <p:cNvPr id="9" name="文字方塊 8">
            <a:extLst>
              <a:ext uri="{FF2B5EF4-FFF2-40B4-BE49-F238E27FC236}">
                <a16:creationId xmlns:a16="http://schemas.microsoft.com/office/drawing/2014/main" id="{7FE26715-63E4-44D5-98AD-186196FC692E}"/>
              </a:ext>
            </a:extLst>
          </p:cNvPr>
          <p:cNvSpPr txBox="1"/>
          <p:nvPr/>
        </p:nvSpPr>
        <p:spPr>
          <a:xfrm>
            <a:off x="904676" y="5443369"/>
            <a:ext cx="5191324" cy="369332"/>
          </a:xfrm>
          <a:prstGeom prst="rect">
            <a:avLst/>
          </a:prstGeom>
          <a:noFill/>
        </p:spPr>
        <p:txBody>
          <a:bodyPr wrap="square" rtlCol="0">
            <a:spAutoFit/>
          </a:bodyPr>
          <a:lstStyle/>
          <a:p>
            <a:r>
              <a:rPr lang="zh-TW" altLang="en-US" dirty="0"/>
              <a:t>備註</a:t>
            </a:r>
            <a:r>
              <a:rPr lang="en-US" altLang="zh-TW" dirty="0"/>
              <a:t>: </a:t>
            </a:r>
            <a:r>
              <a:rPr lang="zh-TW" altLang="en-US" dirty="0"/>
              <a:t>累計畢業人次，含雙主修</a:t>
            </a:r>
          </a:p>
        </p:txBody>
      </p:sp>
    </p:spTree>
    <p:extLst>
      <p:ext uri="{BB962C8B-B14F-4D97-AF65-F5344CB8AC3E}">
        <p14:creationId xmlns:p14="http://schemas.microsoft.com/office/powerpoint/2010/main" val="190075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dirty="0"/>
              <a:t>國立空中大學</a:t>
            </a:r>
            <a:r>
              <a:rPr lang="zh-TW" altLang="en-US" sz="3200" dirty="0">
                <a:solidFill>
                  <a:srgbClr val="C00000"/>
                </a:solidFill>
              </a:rPr>
              <a:t>首創在監獄推展大學教育</a:t>
            </a:r>
            <a:endParaRPr lang="zh-TW" altLang="en-US" sz="3200" dirty="0"/>
          </a:p>
        </p:txBody>
      </p:sp>
      <p:pic>
        <p:nvPicPr>
          <p:cNvPr id="1026" name="Picture 2" descr="未提供相片說明。"/>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04900" y="3427365"/>
            <a:ext cx="9562341" cy="2835212"/>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5271247" y="6356351"/>
            <a:ext cx="6920753" cy="646331"/>
          </a:xfrm>
          <a:prstGeom prst="rect">
            <a:avLst/>
          </a:prstGeom>
          <a:noFill/>
        </p:spPr>
        <p:txBody>
          <a:bodyPr wrap="square" rtlCol="0">
            <a:spAutoFit/>
          </a:bodyPr>
          <a:lstStyle/>
          <a:p>
            <a:r>
              <a:rPr lang="zh-TW" altLang="zh-TW" dirty="0"/>
              <a:t>法務部矯正署澎湖監獄</a:t>
            </a:r>
            <a:r>
              <a:rPr lang="en-US" altLang="zh-TW" dirty="0"/>
              <a:t>(</a:t>
            </a:r>
            <a:r>
              <a:rPr lang="zh-TW" altLang="en-US" dirty="0">
                <a:latin typeface="Microsoft JhengHei UI" panose="020B0604030504040204" pitchFamily="34" charset="-120"/>
                <a:ea typeface="Microsoft JhengHei UI" panose="020B0604030504040204" pitchFamily="34" charset="-120"/>
              </a:rPr>
              <a:t>圖片取自</a:t>
            </a:r>
            <a:r>
              <a:rPr lang="zh-TW" altLang="zh-TW" dirty="0">
                <a:latin typeface="Microsoft JhengHei UI" panose="020B0604030504040204" pitchFamily="34" charset="-120"/>
                <a:ea typeface="Microsoft JhengHei UI" panose="020B0604030504040204" pitchFamily="34" charset="-120"/>
              </a:rPr>
              <a:t>澎湖監獄</a:t>
            </a:r>
            <a:r>
              <a:rPr lang="en-US" altLang="zh-TW" dirty="0">
                <a:latin typeface="Microsoft JhengHei UI" panose="020B0604030504040204" pitchFamily="34" charset="-120"/>
                <a:ea typeface="Microsoft JhengHei UI" panose="020B0604030504040204" pitchFamily="34" charset="-120"/>
              </a:rPr>
              <a:t>FB</a:t>
            </a:r>
            <a:r>
              <a:rPr lang="zh-TW" altLang="en-US" dirty="0">
                <a:latin typeface="Microsoft JhengHei UI" panose="020B0604030504040204" pitchFamily="34" charset="-120"/>
                <a:ea typeface="Microsoft JhengHei UI" panose="020B0604030504040204" pitchFamily="34" charset="-120"/>
              </a:rPr>
              <a:t>網站</a:t>
            </a:r>
            <a:r>
              <a:rPr lang="en-US" altLang="zh-TW" dirty="0">
                <a:latin typeface="Microsoft JhengHei UI" panose="020B0604030504040204" pitchFamily="34" charset="-120"/>
                <a:ea typeface="Microsoft JhengHei UI" panose="020B0604030504040204" pitchFamily="34" charset="-120"/>
              </a:rPr>
              <a:t>)</a:t>
            </a:r>
          </a:p>
          <a:p>
            <a:endParaRPr lang="zh-TW" altLang="zh-TW" dirty="0">
              <a:latin typeface="Microsoft JhengHei UI" panose="020B0604030504040204" pitchFamily="34" charset="-120"/>
              <a:ea typeface="Microsoft JhengHei UI" panose="020B0604030504040204" pitchFamily="34" charset="-120"/>
            </a:endParaRPr>
          </a:p>
        </p:txBody>
      </p:sp>
      <p:sp>
        <p:nvSpPr>
          <p:cNvPr id="5" name="矩形 4">
            <a:extLst>
              <a:ext uri="{FF2B5EF4-FFF2-40B4-BE49-F238E27FC236}">
                <a16:creationId xmlns:a16="http://schemas.microsoft.com/office/drawing/2014/main" id="{06FDFEC5-D114-46AD-A952-3A4A8BC41BE5}"/>
              </a:ext>
            </a:extLst>
          </p:cNvPr>
          <p:cNvSpPr/>
          <p:nvPr/>
        </p:nvSpPr>
        <p:spPr>
          <a:xfrm>
            <a:off x="1104900" y="1488373"/>
            <a:ext cx="9144000" cy="1938992"/>
          </a:xfrm>
          <a:prstGeom prst="rect">
            <a:avLst/>
          </a:prstGeom>
        </p:spPr>
        <p:txBody>
          <a:bodyPr wrap="square">
            <a:spAutoFit/>
          </a:bodyPr>
          <a:lstStyle/>
          <a:p>
            <a:r>
              <a:rPr lang="zh-TW" altLang="en-US" sz="2400" dirty="0">
                <a:latin typeface="標楷體" panose="03000509000000000000" pitchFamily="65" charset="-120"/>
                <a:ea typeface="標楷體" panose="03000509000000000000" pitchFamily="65" charset="-120"/>
              </a:rPr>
              <a:t>民國</a:t>
            </a:r>
            <a:r>
              <a:rPr lang="en-US" altLang="zh-TW" sz="2400" dirty="0">
                <a:latin typeface="標楷體" panose="03000509000000000000" pitchFamily="65" charset="-120"/>
                <a:ea typeface="標楷體" panose="03000509000000000000" pitchFamily="65" charset="-120"/>
              </a:rPr>
              <a:t>87</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月 </a:t>
            </a:r>
            <a:r>
              <a:rPr lang="zh-TW" altLang="zh-TW" sz="2400" dirty="0">
                <a:solidFill>
                  <a:srgbClr val="0000FF"/>
                </a:solidFill>
                <a:latin typeface="標楷體" panose="03000509000000000000" pitchFamily="65" charset="-120"/>
                <a:ea typeface="標楷體" panose="03000509000000000000" pitchFamily="65" charset="-120"/>
              </a:rPr>
              <a:t>首開全國監所先例</a:t>
            </a:r>
            <a:r>
              <a:rPr lang="zh-TW" altLang="zh-TW" sz="2400" dirty="0">
                <a:latin typeface="標楷體" panose="03000509000000000000" pitchFamily="65" charset="-120"/>
                <a:ea typeface="標楷體" panose="03000509000000000000" pitchFamily="65" charset="-120"/>
              </a:rPr>
              <a:t>與國立空中大學合作，</a:t>
            </a:r>
            <a:r>
              <a:rPr lang="zh-TW" altLang="zh-TW" sz="2400" dirty="0">
                <a:solidFill>
                  <a:srgbClr val="0000FF"/>
                </a:solidFill>
                <a:latin typeface="標楷體" panose="03000509000000000000" pitchFamily="65" charset="-120"/>
                <a:ea typeface="標楷體" panose="03000509000000000000" pitchFamily="65" charset="-120"/>
              </a:rPr>
              <a:t>將大學課程引入圍牆</a:t>
            </a:r>
            <a:r>
              <a:rPr lang="zh-TW" altLang="zh-TW" sz="2400" dirty="0">
                <a:latin typeface="標楷體" panose="03000509000000000000" pitchFamily="65" charset="-120"/>
                <a:ea typeface="標楷體" panose="03000509000000000000" pitchFamily="65" charset="-120"/>
              </a:rPr>
              <a:t>，</a:t>
            </a:r>
            <a:r>
              <a:rPr lang="zh-TW" altLang="zh-TW" sz="2400" dirty="0">
                <a:solidFill>
                  <a:srgbClr val="0000FF"/>
                </a:solidFill>
                <a:latin typeface="標楷體" panose="03000509000000000000" pitchFamily="65" charset="-120"/>
                <a:ea typeface="標楷體" panose="03000509000000000000" pitchFamily="65" charset="-120"/>
              </a:rPr>
              <a:t>提供</a:t>
            </a:r>
            <a:r>
              <a:rPr lang="zh-TW" altLang="en-US" sz="2400" dirty="0">
                <a:solidFill>
                  <a:srgbClr val="0000FF"/>
                </a:solidFill>
                <a:latin typeface="標楷體" panose="03000509000000000000" pitchFamily="65" charset="-120"/>
                <a:ea typeface="標楷體" panose="03000509000000000000" pitchFamily="65" charset="-120"/>
              </a:rPr>
              <a:t>受刑人</a:t>
            </a:r>
            <a:r>
              <a:rPr lang="zh-TW" altLang="zh-TW" sz="2400" dirty="0">
                <a:solidFill>
                  <a:srgbClr val="0000FF"/>
                </a:solidFill>
                <a:latin typeface="標楷體" panose="03000509000000000000" pitchFamily="65" charset="-120"/>
                <a:ea typeface="標楷體" panose="03000509000000000000" pitchFamily="65" charset="-120"/>
              </a:rPr>
              <a:t>在監進修並取得學歷的機會</a:t>
            </a:r>
            <a:r>
              <a:rPr lang="zh-TW"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受刑</a:t>
            </a:r>
            <a:r>
              <a:rPr lang="zh-TW" altLang="zh-TW" sz="2400" dirty="0">
                <a:latin typeface="標楷體" panose="03000509000000000000" pitchFamily="65" charset="-120"/>
                <a:ea typeface="標楷體" panose="03000509000000000000" pitchFamily="65" charset="-120"/>
              </a:rPr>
              <a:t>人</a:t>
            </a:r>
            <a:r>
              <a:rPr lang="zh-TW" altLang="zh-TW" sz="2400" dirty="0">
                <a:solidFill>
                  <a:srgbClr val="CC3300"/>
                </a:solidFill>
                <a:latin typeface="標楷體" panose="03000509000000000000" pitchFamily="65" charset="-120"/>
                <a:ea typeface="標楷體" panose="03000509000000000000" pitchFamily="65" charset="-120"/>
              </a:rPr>
              <a:t>選修課程大部份以醫療保健、財經理財、企業管理與生命教育等及未來出監後與社會及生活結合的相關課程</a:t>
            </a:r>
            <a:r>
              <a:rPr lang="zh-TW" altLang="zh-TW" sz="2400" dirty="0">
                <a:latin typeface="標楷體" panose="03000509000000000000" pitchFamily="65" charset="-120"/>
                <a:ea typeface="標楷體" panose="03000509000000000000" pitchFamily="65" charset="-120"/>
              </a:rPr>
              <a:t>，由</a:t>
            </a:r>
            <a:r>
              <a:rPr lang="zh-TW" altLang="en-US" sz="2400" dirty="0">
                <a:latin typeface="標楷體" panose="03000509000000000000" pitchFamily="65" charset="-120"/>
                <a:ea typeface="標楷體" panose="03000509000000000000" pitchFamily="65" charset="-120"/>
              </a:rPr>
              <a:t>澎湖監獄</a:t>
            </a:r>
            <a:r>
              <a:rPr lang="zh-TW" altLang="zh-TW" sz="2400" dirty="0">
                <a:latin typeface="標楷體" panose="03000509000000000000" pitchFamily="65" charset="-120"/>
                <a:ea typeface="標楷體" panose="03000509000000000000" pitchFamily="65" charset="-120"/>
              </a:rPr>
              <a:t>合作社公益金項下</a:t>
            </a:r>
            <a:r>
              <a:rPr lang="zh-TW" altLang="zh-TW" sz="2400" dirty="0">
                <a:solidFill>
                  <a:srgbClr val="00B050"/>
                </a:solidFill>
                <a:latin typeface="標楷體" panose="03000509000000000000" pitchFamily="65" charset="-120"/>
                <a:ea typeface="標楷體" panose="03000509000000000000" pitchFamily="65" charset="-120"/>
              </a:rPr>
              <a:t>補助收容人學費</a:t>
            </a:r>
            <a:r>
              <a:rPr lang="zh-TW" altLang="en-US" sz="2400" dirty="0">
                <a:solidFill>
                  <a:srgbClr val="00B050"/>
                </a:solidFill>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p:txBody>
      </p:sp>
      <p:sp>
        <p:nvSpPr>
          <p:cNvPr id="6" name="投影片編號版面配置區 5">
            <a:extLst>
              <a:ext uri="{FF2B5EF4-FFF2-40B4-BE49-F238E27FC236}">
                <a16:creationId xmlns:a16="http://schemas.microsoft.com/office/drawing/2014/main" id="{73548D85-08D0-4B9E-81BA-4E630F15AC35}"/>
              </a:ext>
            </a:extLst>
          </p:cNvPr>
          <p:cNvSpPr>
            <a:spLocks noGrp="1"/>
          </p:cNvSpPr>
          <p:nvPr>
            <p:ph type="sldNum" sz="quarter" idx="12"/>
          </p:nvPr>
        </p:nvSpPr>
        <p:spPr/>
        <p:txBody>
          <a:bodyPr/>
          <a:lstStyle/>
          <a:p>
            <a:fld id="{0FF54DE5-C571-48E8-A5BC-B369434E2F44}" type="slidenum">
              <a:rPr lang="en-US" altLang="zh-TW" noProof="0" smtClean="0"/>
              <a:pPr/>
              <a:t>3</a:t>
            </a:fld>
            <a:endParaRPr lang="zh-TW" altLang="en-US" noProof="0" dirty="0"/>
          </a:p>
        </p:txBody>
      </p:sp>
    </p:spTree>
    <p:extLst>
      <p:ext uri="{BB962C8B-B14F-4D97-AF65-F5344CB8AC3E}">
        <p14:creationId xmlns:p14="http://schemas.microsoft.com/office/powerpoint/2010/main" val="338887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4A5F75C2-937A-4B48-B171-ACE3DC9CDA1B}"/>
              </a:ext>
            </a:extLst>
          </p:cNvPr>
          <p:cNvSpPr>
            <a:spLocks noGrp="1"/>
          </p:cNvSpPr>
          <p:nvPr>
            <p:ph type="sldNum" sz="quarter" idx="12"/>
          </p:nvPr>
        </p:nvSpPr>
        <p:spPr/>
        <p:txBody>
          <a:bodyPr/>
          <a:lstStyle/>
          <a:p>
            <a:fld id="{0FF54DE5-C571-48E8-A5BC-B369434E2F44}" type="slidenum">
              <a:rPr lang="en-US" altLang="zh-TW" noProof="0" smtClean="0"/>
              <a:pPr/>
              <a:t>30</a:t>
            </a:fld>
            <a:endParaRPr lang="zh-TW" altLang="en-US" noProof="0" dirty="0"/>
          </a:p>
        </p:txBody>
      </p:sp>
      <p:pic>
        <p:nvPicPr>
          <p:cNvPr id="2" name="圖片 1">
            <a:extLst>
              <a:ext uri="{FF2B5EF4-FFF2-40B4-BE49-F238E27FC236}">
                <a16:creationId xmlns:a16="http://schemas.microsoft.com/office/drawing/2014/main" id="{4240D48F-7F31-4FF1-94C7-BBCC96B540A7}"/>
              </a:ext>
            </a:extLst>
          </p:cNvPr>
          <p:cNvPicPr>
            <a:picLocks noChangeAspect="1"/>
          </p:cNvPicPr>
          <p:nvPr/>
        </p:nvPicPr>
        <p:blipFill>
          <a:blip r:embed="rId2"/>
          <a:stretch>
            <a:fillRect/>
          </a:stretch>
        </p:blipFill>
        <p:spPr>
          <a:xfrm>
            <a:off x="349295" y="245433"/>
            <a:ext cx="11463764" cy="6353075"/>
          </a:xfrm>
          <a:prstGeom prst="rect">
            <a:avLst/>
          </a:prstGeom>
        </p:spPr>
      </p:pic>
    </p:spTree>
    <p:extLst>
      <p:ext uri="{BB962C8B-B14F-4D97-AF65-F5344CB8AC3E}">
        <p14:creationId xmlns:p14="http://schemas.microsoft.com/office/powerpoint/2010/main" val="225255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D131937-6A8E-4BD0-ADD4-8815F175956F}"/>
              </a:ext>
            </a:extLst>
          </p:cNvPr>
          <p:cNvSpPr>
            <a:spLocks noGrp="1"/>
          </p:cNvSpPr>
          <p:nvPr>
            <p:ph type="title"/>
          </p:nvPr>
        </p:nvSpPr>
        <p:spPr/>
        <p:txBody>
          <a:bodyPr>
            <a:normAutofit fontScale="90000"/>
          </a:bodyPr>
          <a:lstStyle/>
          <a:p>
            <a:r>
              <a:rPr lang="en-US" altLang="zh-TW" dirty="0"/>
              <a:t/>
            </a:r>
            <a:br>
              <a:rPr lang="en-US" altLang="zh-TW" dirty="0"/>
            </a:br>
            <a:r>
              <a:rPr lang="en-US" altLang="zh-TW" dirty="0"/>
              <a:t/>
            </a:r>
            <a:br>
              <a:rPr lang="en-US" altLang="zh-TW" dirty="0"/>
            </a:br>
            <a:r>
              <a:rPr lang="en-US" altLang="zh-TW" dirty="0"/>
              <a:t/>
            </a:r>
            <a:br>
              <a:rPr lang="en-US" altLang="zh-TW" dirty="0"/>
            </a:br>
            <a:r>
              <a:rPr lang="en-US" altLang="zh-TW" dirty="0"/>
              <a:t/>
            </a:r>
            <a:br>
              <a:rPr lang="en-US" altLang="zh-TW" dirty="0"/>
            </a:br>
            <a:endParaRPr lang="zh-TW" altLang="en-US" dirty="0"/>
          </a:p>
        </p:txBody>
      </p:sp>
      <p:sp>
        <p:nvSpPr>
          <p:cNvPr id="3" name="內容版面配置區 2">
            <a:extLst>
              <a:ext uri="{FF2B5EF4-FFF2-40B4-BE49-F238E27FC236}">
                <a16:creationId xmlns:a16="http://schemas.microsoft.com/office/drawing/2014/main" id="{0F21BEB6-256C-4C5D-ABB6-6AF630951312}"/>
              </a:ext>
            </a:extLst>
          </p:cNvPr>
          <p:cNvSpPr>
            <a:spLocks noGrp="1"/>
          </p:cNvSpPr>
          <p:nvPr>
            <p:ph idx="1"/>
          </p:nvPr>
        </p:nvSpPr>
        <p:spPr>
          <a:xfrm>
            <a:off x="1104900" y="1473798"/>
            <a:ext cx="9982200" cy="4698402"/>
          </a:xfrm>
        </p:spPr>
        <p:txBody>
          <a:bodyPr/>
          <a:lstStyle/>
          <a:p>
            <a:r>
              <a:rPr lang="zh-TW" altLang="en-US" sz="2400" dirty="0">
                <a:latin typeface="新細明體" panose="02020500000000000000" pitchFamily="18" charset="-120"/>
                <a:ea typeface="新細明體" panose="02020500000000000000" pitchFamily="18" charset="-120"/>
              </a:rPr>
              <a:t>在監取得空大第一個學位，畢業後目前仍在監選讀空大課程者，共計</a:t>
            </a:r>
            <a:r>
              <a:rPr lang="en-US" altLang="zh-TW" sz="2400" dirty="0">
                <a:solidFill>
                  <a:srgbClr val="CC3300"/>
                </a:solidFill>
                <a:latin typeface="新細明體" panose="02020500000000000000" pitchFamily="18" charset="-120"/>
                <a:ea typeface="新細明體" panose="02020500000000000000" pitchFamily="18" charset="-120"/>
              </a:rPr>
              <a:t>21</a:t>
            </a:r>
            <a:r>
              <a:rPr lang="zh-TW" altLang="en-US" sz="2400" dirty="0">
                <a:solidFill>
                  <a:srgbClr val="CC3300"/>
                </a:solidFill>
                <a:latin typeface="新細明體" panose="02020500000000000000" pitchFamily="18" charset="-120"/>
                <a:ea typeface="新細明體" panose="02020500000000000000" pitchFamily="18" charset="-120"/>
              </a:rPr>
              <a:t>位</a:t>
            </a:r>
            <a:r>
              <a:rPr lang="zh-TW" altLang="en-US" sz="2400" dirty="0">
                <a:latin typeface="新細明體" panose="02020500000000000000" pitchFamily="18" charset="-120"/>
                <a:ea typeface="新細明體" panose="02020500000000000000" pitchFamily="18" charset="-120"/>
              </a:rPr>
              <a:t>。</a:t>
            </a:r>
            <a:endParaRPr lang="en-US" altLang="zh-TW" sz="2400" dirty="0">
              <a:latin typeface="新細明體" panose="02020500000000000000" pitchFamily="18" charset="-120"/>
              <a:ea typeface="新細明體" panose="02020500000000000000" pitchFamily="18" charset="-120"/>
            </a:endParaRPr>
          </a:p>
          <a:p>
            <a:r>
              <a:rPr lang="zh-TW" altLang="en-US" sz="2400" dirty="0">
                <a:latin typeface="新細明體" panose="02020500000000000000" pitchFamily="18" charset="-120"/>
                <a:ea typeface="新細明體" panose="02020500000000000000" pitchFamily="18" charset="-120"/>
              </a:rPr>
              <a:t>在監取得空大第一個學位後，仍繼續修讀第二學位，共計</a:t>
            </a:r>
            <a:r>
              <a:rPr lang="en-US" altLang="zh-TW" sz="2400" dirty="0">
                <a:solidFill>
                  <a:srgbClr val="CC3300"/>
                </a:solidFill>
                <a:latin typeface="新細明體" panose="02020500000000000000" pitchFamily="18" charset="-120"/>
                <a:ea typeface="新細明體" panose="02020500000000000000" pitchFamily="18" charset="-120"/>
              </a:rPr>
              <a:t>7</a:t>
            </a:r>
            <a:r>
              <a:rPr lang="zh-TW" altLang="en-US" sz="2400" dirty="0">
                <a:solidFill>
                  <a:srgbClr val="CC3300"/>
                </a:solidFill>
                <a:latin typeface="新細明體" panose="02020500000000000000" pitchFamily="18" charset="-120"/>
                <a:ea typeface="新細明體" panose="02020500000000000000" pitchFamily="18" charset="-120"/>
              </a:rPr>
              <a:t>位</a:t>
            </a:r>
            <a:r>
              <a:rPr lang="zh-TW" altLang="en-US" sz="2400" dirty="0">
                <a:latin typeface="新細明體" panose="02020500000000000000" pitchFamily="18" charset="-120"/>
                <a:ea typeface="新細明體" panose="02020500000000000000" pitchFamily="18" charset="-120"/>
              </a:rPr>
              <a:t>。</a:t>
            </a:r>
            <a:endParaRPr lang="en-US" altLang="zh-TW" sz="2400" dirty="0">
              <a:latin typeface="新細明體" panose="02020500000000000000" pitchFamily="18" charset="-120"/>
              <a:ea typeface="新細明體" panose="02020500000000000000" pitchFamily="18" charset="-120"/>
            </a:endParaRPr>
          </a:p>
          <a:p>
            <a:endParaRPr lang="zh-TW" altLang="en-US" dirty="0"/>
          </a:p>
        </p:txBody>
      </p:sp>
      <p:sp>
        <p:nvSpPr>
          <p:cNvPr id="4" name="投影片編號版面配置區 3">
            <a:extLst>
              <a:ext uri="{FF2B5EF4-FFF2-40B4-BE49-F238E27FC236}">
                <a16:creationId xmlns:a16="http://schemas.microsoft.com/office/drawing/2014/main" id="{596A9A6A-71FF-4AE7-942D-ECC7AFB92EEB}"/>
              </a:ext>
            </a:extLst>
          </p:cNvPr>
          <p:cNvSpPr>
            <a:spLocks noGrp="1"/>
          </p:cNvSpPr>
          <p:nvPr>
            <p:ph type="sldNum" sz="quarter" idx="12"/>
          </p:nvPr>
        </p:nvSpPr>
        <p:spPr/>
        <p:txBody>
          <a:bodyPr/>
          <a:lstStyle/>
          <a:p>
            <a:fld id="{0FF54DE5-C571-48E8-A5BC-B369434E2F44}" type="slidenum">
              <a:rPr lang="en-US" altLang="zh-TW" noProof="0" smtClean="0"/>
              <a:pPr/>
              <a:t>31</a:t>
            </a:fld>
            <a:endParaRPr lang="zh-TW" altLang="en-US" noProof="0" dirty="0"/>
          </a:p>
        </p:txBody>
      </p:sp>
      <p:sp>
        <p:nvSpPr>
          <p:cNvPr id="5" name="文字方塊 4">
            <a:extLst>
              <a:ext uri="{FF2B5EF4-FFF2-40B4-BE49-F238E27FC236}">
                <a16:creationId xmlns:a16="http://schemas.microsoft.com/office/drawing/2014/main" id="{C3F7029F-60AB-4CCB-838B-318E4AF5C658}"/>
              </a:ext>
            </a:extLst>
          </p:cNvPr>
          <p:cNvSpPr txBox="1"/>
          <p:nvPr/>
        </p:nvSpPr>
        <p:spPr>
          <a:xfrm>
            <a:off x="1104900" y="720762"/>
            <a:ext cx="8695316" cy="584775"/>
          </a:xfrm>
          <a:prstGeom prst="rect">
            <a:avLst/>
          </a:prstGeom>
          <a:noFill/>
        </p:spPr>
        <p:txBody>
          <a:bodyPr wrap="square" rtlCol="0">
            <a:spAutoFit/>
          </a:bodyPr>
          <a:lstStyle/>
          <a:p>
            <a:r>
              <a:rPr lang="zh-TW" altLang="en-US" sz="3200" dirty="0"/>
              <a:t>受刑人畢業後再選讀追蹤調查</a:t>
            </a:r>
            <a:r>
              <a:rPr lang="zh-TW" altLang="en-US" sz="2800" dirty="0"/>
              <a:t> </a:t>
            </a:r>
            <a:r>
              <a:rPr lang="en-US" altLang="zh-TW" sz="2800" dirty="0"/>
              <a:t>(97</a:t>
            </a:r>
            <a:r>
              <a:rPr lang="zh-TW" altLang="en-US" sz="2800" dirty="0"/>
              <a:t>上</a:t>
            </a:r>
            <a:r>
              <a:rPr lang="en-US" altLang="zh-TW" sz="2800" dirty="0"/>
              <a:t>~108</a:t>
            </a:r>
            <a:r>
              <a:rPr lang="zh-TW" altLang="en-US" sz="2800" dirty="0"/>
              <a:t>下</a:t>
            </a:r>
            <a:r>
              <a:rPr lang="en-US" altLang="zh-TW" sz="2800" dirty="0"/>
              <a:t>)</a:t>
            </a:r>
            <a:endParaRPr lang="zh-TW" altLang="en-US" sz="2800" dirty="0"/>
          </a:p>
        </p:txBody>
      </p:sp>
      <p:graphicFrame>
        <p:nvGraphicFramePr>
          <p:cNvPr id="8" name="表格 7">
            <a:extLst>
              <a:ext uri="{FF2B5EF4-FFF2-40B4-BE49-F238E27FC236}">
                <a16:creationId xmlns:a16="http://schemas.microsoft.com/office/drawing/2014/main" id="{9EF48D4D-FB43-42AB-BC82-890461484898}"/>
              </a:ext>
            </a:extLst>
          </p:cNvPr>
          <p:cNvGraphicFramePr>
            <a:graphicFrameLocks noGrp="1"/>
          </p:cNvGraphicFramePr>
          <p:nvPr>
            <p:extLst>
              <p:ext uri="{D42A27DB-BD31-4B8C-83A1-F6EECF244321}">
                <p14:modId xmlns:p14="http://schemas.microsoft.com/office/powerpoint/2010/main" val="2709748670"/>
              </p:ext>
            </p:extLst>
          </p:nvPr>
        </p:nvGraphicFramePr>
        <p:xfrm>
          <a:off x="1320552" y="2570181"/>
          <a:ext cx="9426337" cy="3235960"/>
        </p:xfrm>
        <a:graphic>
          <a:graphicData uri="http://schemas.openxmlformats.org/drawingml/2006/table">
            <a:tbl>
              <a:tblPr firstRow="1" bandRow="1">
                <a:tableStyleId>{5C22544A-7EE6-4342-B048-85BDC9FD1C3A}</a:tableStyleId>
              </a:tblPr>
              <a:tblGrid>
                <a:gridCol w="508248">
                  <a:extLst>
                    <a:ext uri="{9D8B030D-6E8A-4147-A177-3AD203B41FA5}">
                      <a16:colId xmlns:a16="http://schemas.microsoft.com/office/drawing/2014/main" val="290046926"/>
                    </a:ext>
                  </a:extLst>
                </a:gridCol>
                <a:gridCol w="1625987">
                  <a:extLst>
                    <a:ext uri="{9D8B030D-6E8A-4147-A177-3AD203B41FA5}">
                      <a16:colId xmlns:a16="http://schemas.microsoft.com/office/drawing/2014/main" val="272381700"/>
                    </a:ext>
                  </a:extLst>
                </a:gridCol>
                <a:gridCol w="1266825">
                  <a:extLst>
                    <a:ext uri="{9D8B030D-6E8A-4147-A177-3AD203B41FA5}">
                      <a16:colId xmlns:a16="http://schemas.microsoft.com/office/drawing/2014/main" val="3202879265"/>
                    </a:ext>
                  </a:extLst>
                </a:gridCol>
                <a:gridCol w="1686560">
                  <a:extLst>
                    <a:ext uri="{9D8B030D-6E8A-4147-A177-3AD203B41FA5}">
                      <a16:colId xmlns:a16="http://schemas.microsoft.com/office/drawing/2014/main" val="2818440941"/>
                    </a:ext>
                  </a:extLst>
                </a:gridCol>
                <a:gridCol w="1266825">
                  <a:extLst>
                    <a:ext uri="{9D8B030D-6E8A-4147-A177-3AD203B41FA5}">
                      <a16:colId xmlns:a16="http://schemas.microsoft.com/office/drawing/2014/main" val="236797232"/>
                    </a:ext>
                  </a:extLst>
                </a:gridCol>
                <a:gridCol w="1266825">
                  <a:extLst>
                    <a:ext uri="{9D8B030D-6E8A-4147-A177-3AD203B41FA5}">
                      <a16:colId xmlns:a16="http://schemas.microsoft.com/office/drawing/2014/main" val="102613966"/>
                    </a:ext>
                  </a:extLst>
                </a:gridCol>
                <a:gridCol w="1805067">
                  <a:extLst>
                    <a:ext uri="{9D8B030D-6E8A-4147-A177-3AD203B41FA5}">
                      <a16:colId xmlns:a16="http://schemas.microsoft.com/office/drawing/2014/main" val="1140320788"/>
                    </a:ext>
                  </a:extLst>
                </a:gridCol>
              </a:tblGrid>
              <a:tr h="370840">
                <a:tc>
                  <a:txBody>
                    <a:bodyPr/>
                    <a:lstStyle/>
                    <a:p>
                      <a:pPr>
                        <a:spcAft>
                          <a:spcPts val="0"/>
                        </a:spcAft>
                      </a:pPr>
                      <a:r>
                        <a:rPr lang="zh-TW" sz="1800" kern="1200">
                          <a:effectLst/>
                        </a:rPr>
                        <a:t>編號</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zh-TW" sz="1800" kern="1200">
                          <a:effectLst/>
                        </a:rPr>
                        <a:t>第一個學位</a:t>
                      </a:r>
                      <a:endParaRPr lang="zh-TW" sz="1200" kern="100">
                        <a:effectLst/>
                      </a:endParaRPr>
                    </a:p>
                    <a:p>
                      <a:pPr>
                        <a:spcAft>
                          <a:spcPts val="0"/>
                        </a:spcAft>
                      </a:pPr>
                      <a:r>
                        <a:rPr lang="zh-TW" sz="1800" kern="1200">
                          <a:effectLst/>
                        </a:rPr>
                        <a:t>修課期間</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zh-TW" sz="1800" kern="1200">
                          <a:effectLst/>
                        </a:rPr>
                        <a:t>畢業學系</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zh-TW" sz="1800" kern="1200">
                          <a:effectLst/>
                        </a:rPr>
                        <a:t>第二個學位</a:t>
                      </a:r>
                      <a:endParaRPr lang="zh-TW" sz="1200" kern="100">
                        <a:effectLst/>
                      </a:endParaRPr>
                    </a:p>
                    <a:p>
                      <a:pPr>
                        <a:spcAft>
                          <a:spcPts val="0"/>
                        </a:spcAft>
                      </a:pPr>
                      <a:r>
                        <a:rPr lang="zh-TW" sz="1800" kern="1200">
                          <a:effectLst/>
                        </a:rPr>
                        <a:t>修課期間</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zh-TW" sz="1800" kern="1200">
                          <a:effectLst/>
                        </a:rPr>
                        <a:t>畢業學系</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zh-TW" sz="1800" kern="1200">
                          <a:effectLst/>
                        </a:rPr>
                        <a:t>所屬監獄</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zh-TW" sz="1800" kern="1200">
                          <a:effectLst/>
                        </a:rPr>
                        <a:t>備註</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extLst>
                  <a:ext uri="{0D108BD9-81ED-4DB2-BD59-A6C34878D82A}">
                    <a16:rowId xmlns:a16="http://schemas.microsoft.com/office/drawing/2014/main" val="4096935087"/>
                  </a:ext>
                </a:extLst>
              </a:tr>
              <a:tr h="370840">
                <a:tc>
                  <a:txBody>
                    <a:bodyPr/>
                    <a:lstStyle/>
                    <a:p>
                      <a:pPr>
                        <a:spcAft>
                          <a:spcPts val="0"/>
                        </a:spcAft>
                      </a:pPr>
                      <a:r>
                        <a:rPr lang="en-US" sz="1800" kern="1200">
                          <a:effectLst/>
                        </a:rPr>
                        <a:t>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en-US" sz="1800" kern="1200">
                          <a:effectLst/>
                        </a:rPr>
                        <a:t>90</a:t>
                      </a:r>
                      <a:r>
                        <a:rPr lang="zh-TW" sz="1800" kern="1200">
                          <a:effectLst/>
                        </a:rPr>
                        <a:t>上</a:t>
                      </a:r>
                      <a:r>
                        <a:rPr lang="en-US" sz="1800" kern="1200">
                          <a:effectLst/>
                        </a:rPr>
                        <a:t>~99</a:t>
                      </a:r>
                      <a:r>
                        <a:rPr lang="zh-TW" sz="1800" kern="1200">
                          <a:effectLst/>
                        </a:rPr>
                        <a:t>下</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800" kern="1200" dirty="0">
                          <a:effectLst/>
                        </a:rPr>
                        <a:t>商學系</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en-US" sz="1800" kern="1200">
                          <a:effectLst/>
                        </a:rPr>
                        <a:t>100</a:t>
                      </a:r>
                      <a:r>
                        <a:rPr lang="zh-TW" sz="1800" kern="1200">
                          <a:effectLst/>
                        </a:rPr>
                        <a:t>上</a:t>
                      </a:r>
                      <a:r>
                        <a:rPr lang="en-US" sz="1800" kern="1200">
                          <a:effectLst/>
                        </a:rPr>
                        <a:t>~104</a:t>
                      </a:r>
                      <a:r>
                        <a:rPr lang="zh-TW" sz="1800" kern="1200">
                          <a:effectLst/>
                        </a:rPr>
                        <a:t>下</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zh-TW" sz="1800" kern="1200" dirty="0">
                          <a:solidFill>
                            <a:srgbClr val="FF0000"/>
                          </a:solidFill>
                          <a:effectLst/>
                        </a:rPr>
                        <a:t>生科系</a:t>
                      </a:r>
                      <a:endParaRPr lang="zh-TW" sz="12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zh-TW" sz="1800" kern="1200" dirty="0">
                          <a:solidFill>
                            <a:srgbClr val="FF0000"/>
                          </a:solidFill>
                          <a:effectLst/>
                        </a:rPr>
                        <a:t>嘉義鹿草</a:t>
                      </a:r>
                      <a:endParaRPr lang="zh-TW" sz="12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en-US" sz="1800" kern="12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extLst>
                  <a:ext uri="{0D108BD9-81ED-4DB2-BD59-A6C34878D82A}">
                    <a16:rowId xmlns:a16="http://schemas.microsoft.com/office/drawing/2014/main" val="4218558480"/>
                  </a:ext>
                </a:extLst>
              </a:tr>
              <a:tr h="370840">
                <a:tc>
                  <a:txBody>
                    <a:bodyPr/>
                    <a:lstStyle/>
                    <a:p>
                      <a:pPr>
                        <a:spcAft>
                          <a:spcPts val="0"/>
                        </a:spcAft>
                      </a:pPr>
                      <a:r>
                        <a:rPr lang="en-US" sz="1800" kern="1200">
                          <a:effectLst/>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en-US" sz="1800" kern="1200">
                          <a:effectLst/>
                        </a:rPr>
                        <a:t>91</a:t>
                      </a:r>
                      <a:r>
                        <a:rPr lang="zh-TW" sz="1800" kern="1200">
                          <a:effectLst/>
                        </a:rPr>
                        <a:t>上</a:t>
                      </a:r>
                      <a:r>
                        <a:rPr lang="en-US" sz="1800" kern="1200">
                          <a:effectLst/>
                        </a:rPr>
                        <a:t>~99</a:t>
                      </a:r>
                      <a:r>
                        <a:rPr lang="zh-TW" sz="1800" kern="1200">
                          <a:effectLst/>
                        </a:rPr>
                        <a:t>下</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zh-TW" sz="1800" kern="1200" dirty="0">
                          <a:effectLst/>
                        </a:rPr>
                        <a:t>商學系</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en-US" sz="1800" kern="1200">
                          <a:effectLst/>
                        </a:rPr>
                        <a:t>100</a:t>
                      </a:r>
                      <a:r>
                        <a:rPr lang="zh-TW" sz="1800" kern="1200">
                          <a:effectLst/>
                        </a:rPr>
                        <a:t>上</a:t>
                      </a:r>
                      <a:r>
                        <a:rPr lang="en-US" sz="1800" kern="1200">
                          <a:effectLst/>
                        </a:rPr>
                        <a:t>~103</a:t>
                      </a:r>
                      <a:r>
                        <a:rPr lang="zh-TW" sz="1800" kern="1200">
                          <a:effectLst/>
                        </a:rPr>
                        <a:t>上</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zh-TW" sz="1800" kern="1200">
                          <a:effectLst/>
                        </a:rPr>
                        <a:t>管資系</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zh-TW" sz="1800" kern="1200">
                          <a:effectLst/>
                        </a:rPr>
                        <a:t>高雄仁德</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en-US" sz="1800" kern="1200" dirty="0">
                          <a:solidFill>
                            <a:srgbClr val="0000FF"/>
                          </a:solidFill>
                          <a:effectLst/>
                        </a:rPr>
                        <a:t>103</a:t>
                      </a:r>
                      <a:r>
                        <a:rPr lang="zh-TW" sz="1800" kern="1200" dirty="0">
                          <a:solidFill>
                            <a:srgbClr val="0000FF"/>
                          </a:solidFill>
                          <a:effectLst/>
                        </a:rPr>
                        <a:t>下</a:t>
                      </a:r>
                      <a:r>
                        <a:rPr lang="zh-TW" altLang="en-US" sz="1800" kern="1200" dirty="0">
                          <a:solidFill>
                            <a:srgbClr val="0000FF"/>
                          </a:solidFill>
                          <a:effectLst/>
                        </a:rPr>
                        <a:t>繼</a:t>
                      </a:r>
                      <a:r>
                        <a:rPr lang="zh-TW" sz="1800" kern="1200" dirty="0">
                          <a:solidFill>
                            <a:srgbClr val="0000FF"/>
                          </a:solidFill>
                          <a:effectLst/>
                        </a:rPr>
                        <a:t>續</a:t>
                      </a:r>
                      <a:r>
                        <a:rPr lang="zh-TW" altLang="en-US" sz="1800" kern="1200" dirty="0">
                          <a:solidFill>
                            <a:srgbClr val="0000FF"/>
                          </a:solidFill>
                          <a:effectLst/>
                        </a:rPr>
                        <a:t>選讀</a:t>
                      </a:r>
                      <a:endParaRPr lang="zh-TW" sz="1200" kern="100" dirty="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extLst>
                  <a:ext uri="{0D108BD9-81ED-4DB2-BD59-A6C34878D82A}">
                    <a16:rowId xmlns:a16="http://schemas.microsoft.com/office/drawing/2014/main" val="960609117"/>
                  </a:ext>
                </a:extLst>
              </a:tr>
              <a:tr h="370840">
                <a:tc>
                  <a:txBody>
                    <a:bodyPr/>
                    <a:lstStyle/>
                    <a:p>
                      <a:pPr>
                        <a:spcAft>
                          <a:spcPts val="0"/>
                        </a:spcAft>
                      </a:pPr>
                      <a:r>
                        <a:rPr lang="en-US" sz="1800" kern="120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en-US" sz="1800" kern="1200">
                          <a:effectLst/>
                        </a:rPr>
                        <a:t>94</a:t>
                      </a:r>
                      <a:r>
                        <a:rPr lang="zh-TW" sz="1800" kern="1200">
                          <a:effectLst/>
                        </a:rPr>
                        <a:t>下</a:t>
                      </a:r>
                      <a:r>
                        <a:rPr lang="en-US" sz="1800" kern="1200">
                          <a:effectLst/>
                        </a:rPr>
                        <a:t>~98</a:t>
                      </a:r>
                      <a:r>
                        <a:rPr lang="zh-TW" sz="1800" kern="1200">
                          <a:effectLst/>
                        </a:rPr>
                        <a:t>上</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800" kern="1200" dirty="0">
                          <a:effectLst/>
                        </a:rPr>
                        <a:t>商學系</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en-US" sz="1800" kern="1200">
                          <a:effectLst/>
                        </a:rPr>
                        <a:t>98</a:t>
                      </a:r>
                      <a:r>
                        <a:rPr lang="zh-TW" sz="1800" kern="1200">
                          <a:effectLst/>
                        </a:rPr>
                        <a:t>下</a:t>
                      </a:r>
                      <a:r>
                        <a:rPr lang="en-US" sz="1800" kern="1200">
                          <a:effectLst/>
                        </a:rPr>
                        <a:t>~101</a:t>
                      </a:r>
                      <a:r>
                        <a:rPr lang="zh-TW" sz="1800" kern="1200">
                          <a:effectLst/>
                        </a:rPr>
                        <a:t>下</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zh-TW" sz="1800" kern="1200">
                          <a:effectLst/>
                        </a:rPr>
                        <a:t>管資系</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zh-TW" sz="1800" kern="1200">
                          <a:effectLst/>
                        </a:rPr>
                        <a:t>台中監獄</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en-US" sz="1800" kern="12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extLst>
                  <a:ext uri="{0D108BD9-81ED-4DB2-BD59-A6C34878D82A}">
                    <a16:rowId xmlns:a16="http://schemas.microsoft.com/office/drawing/2014/main" val="891033186"/>
                  </a:ext>
                </a:extLst>
              </a:tr>
              <a:tr h="370840">
                <a:tc>
                  <a:txBody>
                    <a:bodyPr/>
                    <a:lstStyle/>
                    <a:p>
                      <a:pPr>
                        <a:spcAft>
                          <a:spcPts val="0"/>
                        </a:spcAft>
                      </a:pPr>
                      <a:r>
                        <a:rPr lang="en-US" sz="1800" kern="1200">
                          <a:effectLst/>
                        </a:rPr>
                        <a:t>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en-US" sz="1800" kern="1200">
                          <a:effectLst/>
                        </a:rPr>
                        <a:t>94</a:t>
                      </a:r>
                      <a:r>
                        <a:rPr lang="zh-TW" sz="1800" kern="1200">
                          <a:effectLst/>
                        </a:rPr>
                        <a:t>下</a:t>
                      </a:r>
                      <a:r>
                        <a:rPr lang="en-US" sz="1800" kern="1200">
                          <a:effectLst/>
                        </a:rPr>
                        <a:t>~100</a:t>
                      </a:r>
                      <a:r>
                        <a:rPr lang="zh-TW" sz="1800" kern="1200">
                          <a:effectLst/>
                        </a:rPr>
                        <a:t>上</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800" kern="1200" dirty="0">
                          <a:effectLst/>
                        </a:rPr>
                        <a:t>商學系</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en-US" sz="1800" kern="1200">
                          <a:effectLst/>
                        </a:rPr>
                        <a:t>100</a:t>
                      </a:r>
                      <a:r>
                        <a:rPr lang="zh-TW" sz="1800" kern="1200">
                          <a:effectLst/>
                        </a:rPr>
                        <a:t>下</a:t>
                      </a:r>
                      <a:r>
                        <a:rPr lang="en-US" sz="1800" kern="1200">
                          <a:effectLst/>
                        </a:rPr>
                        <a:t>~104</a:t>
                      </a:r>
                      <a:r>
                        <a:rPr lang="zh-TW" sz="1800" kern="1200">
                          <a:effectLst/>
                        </a:rPr>
                        <a:t>下</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zh-TW" sz="1800" kern="1200">
                          <a:effectLst/>
                        </a:rPr>
                        <a:t>管資系</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zh-TW" sz="1800" kern="1200">
                          <a:effectLst/>
                        </a:rPr>
                        <a:t>台中監獄</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en-US" sz="1800" kern="12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extLst>
                  <a:ext uri="{0D108BD9-81ED-4DB2-BD59-A6C34878D82A}">
                    <a16:rowId xmlns:a16="http://schemas.microsoft.com/office/drawing/2014/main" val="3180622049"/>
                  </a:ext>
                </a:extLst>
              </a:tr>
              <a:tr h="370840">
                <a:tc>
                  <a:txBody>
                    <a:bodyPr/>
                    <a:lstStyle/>
                    <a:p>
                      <a:pPr>
                        <a:spcAft>
                          <a:spcPts val="0"/>
                        </a:spcAft>
                      </a:pPr>
                      <a:r>
                        <a:rPr lang="en-US" sz="1800" kern="1200">
                          <a:effectLst/>
                        </a:rPr>
                        <a:t>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en-US" sz="1800" kern="100">
                          <a:effectLst/>
                        </a:rPr>
                        <a:t>95</a:t>
                      </a:r>
                      <a:r>
                        <a:rPr lang="zh-TW" sz="1800" kern="100">
                          <a:effectLst/>
                        </a:rPr>
                        <a:t>上</a:t>
                      </a:r>
                      <a:r>
                        <a:rPr lang="en-US" sz="1800" kern="100">
                          <a:effectLst/>
                        </a:rPr>
                        <a:t>~101</a:t>
                      </a:r>
                      <a:r>
                        <a:rPr lang="zh-TW" sz="1800" kern="100">
                          <a:effectLst/>
                        </a:rPr>
                        <a:t>下</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800" kern="1200" dirty="0">
                          <a:effectLst/>
                        </a:rPr>
                        <a:t>商學系</a:t>
                      </a:r>
                      <a:endPar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en-US" sz="1800" kern="100">
                          <a:effectLst/>
                        </a:rPr>
                        <a:t>102</a:t>
                      </a:r>
                      <a:r>
                        <a:rPr lang="zh-TW" sz="1800" kern="100">
                          <a:effectLst/>
                        </a:rPr>
                        <a:t>上</a:t>
                      </a:r>
                      <a:r>
                        <a:rPr lang="en-US" sz="1800" kern="100">
                          <a:effectLst/>
                        </a:rPr>
                        <a:t>~108</a:t>
                      </a:r>
                      <a:r>
                        <a:rPr lang="zh-TW" sz="1800" kern="100">
                          <a:effectLst/>
                        </a:rPr>
                        <a:t>上</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zh-TW" sz="1800" kern="100">
                          <a:effectLst/>
                        </a:rPr>
                        <a:t>管資系</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zh-TW" sz="1800" kern="100">
                          <a:effectLst/>
                        </a:rPr>
                        <a:t>台中監獄</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en-US" sz="18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extLst>
                  <a:ext uri="{0D108BD9-81ED-4DB2-BD59-A6C34878D82A}">
                    <a16:rowId xmlns:a16="http://schemas.microsoft.com/office/drawing/2014/main" val="3737987760"/>
                  </a:ext>
                </a:extLst>
              </a:tr>
              <a:tr h="370840">
                <a:tc>
                  <a:txBody>
                    <a:bodyPr/>
                    <a:lstStyle/>
                    <a:p>
                      <a:pPr>
                        <a:spcAft>
                          <a:spcPts val="0"/>
                        </a:spcAft>
                      </a:pPr>
                      <a:r>
                        <a:rPr lang="en-US" sz="1800" kern="10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en-US" sz="1800" kern="100">
                          <a:effectLst/>
                        </a:rPr>
                        <a:t>95</a:t>
                      </a:r>
                      <a:r>
                        <a:rPr lang="zh-TW" sz="1800" kern="100">
                          <a:effectLst/>
                        </a:rPr>
                        <a:t>上</a:t>
                      </a:r>
                      <a:r>
                        <a:rPr lang="en-US" sz="1800" kern="100">
                          <a:effectLst/>
                        </a:rPr>
                        <a:t>~101</a:t>
                      </a:r>
                      <a:r>
                        <a:rPr lang="zh-TW" sz="1800" kern="100">
                          <a:effectLst/>
                        </a:rPr>
                        <a:t>下</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zh-TW" sz="1800" kern="100">
                          <a:effectLst/>
                        </a:rPr>
                        <a:t>商學系</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en-US" sz="1800" kern="100">
                          <a:effectLst/>
                        </a:rPr>
                        <a:t>102</a:t>
                      </a:r>
                      <a:r>
                        <a:rPr lang="zh-TW" sz="1800" kern="100">
                          <a:effectLst/>
                        </a:rPr>
                        <a:t>上</a:t>
                      </a:r>
                      <a:r>
                        <a:rPr lang="en-US" sz="1800" kern="100">
                          <a:effectLst/>
                        </a:rPr>
                        <a:t>~108</a:t>
                      </a:r>
                      <a:r>
                        <a:rPr lang="zh-TW" sz="1800" kern="100">
                          <a:effectLst/>
                        </a:rPr>
                        <a:t>上</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zh-TW" sz="1800" kern="100">
                          <a:effectLst/>
                        </a:rPr>
                        <a:t>管資系</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zh-TW" sz="1800" kern="100">
                          <a:effectLst/>
                        </a:rPr>
                        <a:t>高雄仁德</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en-US" sz="1800" kern="100" dirty="0">
                          <a:solidFill>
                            <a:srgbClr val="0000FF"/>
                          </a:solidFill>
                          <a:effectLst/>
                        </a:rPr>
                        <a:t>108</a:t>
                      </a:r>
                      <a:r>
                        <a:rPr lang="zh-TW" sz="1800" kern="100" dirty="0">
                          <a:solidFill>
                            <a:srgbClr val="0000FF"/>
                          </a:solidFill>
                          <a:effectLst/>
                        </a:rPr>
                        <a:t>下</a:t>
                      </a:r>
                      <a:r>
                        <a:rPr lang="zh-TW" altLang="en-US" sz="1800" kern="1200" dirty="0">
                          <a:solidFill>
                            <a:srgbClr val="0000FF"/>
                          </a:solidFill>
                          <a:effectLst/>
                        </a:rPr>
                        <a:t>繼</a:t>
                      </a:r>
                      <a:r>
                        <a:rPr lang="zh-TW" altLang="zh-TW" sz="1800" kern="1200" dirty="0">
                          <a:solidFill>
                            <a:srgbClr val="0000FF"/>
                          </a:solidFill>
                          <a:effectLst/>
                        </a:rPr>
                        <a:t>續</a:t>
                      </a:r>
                      <a:r>
                        <a:rPr lang="zh-TW" altLang="en-US" sz="1800" kern="1200" dirty="0">
                          <a:solidFill>
                            <a:srgbClr val="0000FF"/>
                          </a:solidFill>
                          <a:effectLst/>
                        </a:rPr>
                        <a:t>選讀</a:t>
                      </a:r>
                      <a:endParaRPr lang="zh-TW" sz="1200" kern="100" dirty="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extLst>
                  <a:ext uri="{0D108BD9-81ED-4DB2-BD59-A6C34878D82A}">
                    <a16:rowId xmlns:a16="http://schemas.microsoft.com/office/drawing/2014/main" val="4071708314"/>
                  </a:ext>
                </a:extLst>
              </a:tr>
              <a:tr h="370840">
                <a:tc>
                  <a:txBody>
                    <a:bodyPr/>
                    <a:lstStyle/>
                    <a:p>
                      <a:pPr>
                        <a:spcAft>
                          <a:spcPts val="0"/>
                        </a:spcAft>
                      </a:pPr>
                      <a:r>
                        <a:rPr lang="en-US" sz="1800" kern="0">
                          <a:effectLst/>
                        </a:rPr>
                        <a:t>7. 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en-US" sz="1800" kern="0">
                          <a:effectLst/>
                        </a:rPr>
                        <a:t>97</a:t>
                      </a:r>
                      <a:r>
                        <a:rPr lang="zh-TW" sz="1800" kern="0">
                          <a:effectLst/>
                        </a:rPr>
                        <a:t>下</a:t>
                      </a:r>
                      <a:r>
                        <a:rPr lang="en-US" sz="1800" kern="0">
                          <a:effectLst/>
                        </a:rPr>
                        <a:t>~102</a:t>
                      </a:r>
                      <a:r>
                        <a:rPr lang="zh-TW" sz="1800" kern="0">
                          <a:effectLst/>
                        </a:rPr>
                        <a:t>上</a:t>
                      </a:r>
                      <a:r>
                        <a:rPr lang="en-US" sz="18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zh-TW" sz="1800" kern="0">
                          <a:effectLst/>
                        </a:rPr>
                        <a:t>商學系</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en-US" sz="1800" kern="0">
                          <a:effectLst/>
                        </a:rPr>
                        <a:t>102</a:t>
                      </a:r>
                      <a:r>
                        <a:rPr lang="zh-TW" sz="1800" kern="0">
                          <a:effectLst/>
                        </a:rPr>
                        <a:t>下</a:t>
                      </a:r>
                      <a:r>
                        <a:rPr lang="en-US" sz="1800" kern="0">
                          <a:effectLst/>
                        </a:rPr>
                        <a:t>~103</a:t>
                      </a:r>
                      <a:r>
                        <a:rPr lang="zh-TW" sz="1800" kern="0">
                          <a:effectLst/>
                        </a:rPr>
                        <a:t>上</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zh-TW" sz="1800" kern="0">
                          <a:effectLst/>
                        </a:rPr>
                        <a:t>管資系</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zh-TW" sz="1800" kern="0">
                          <a:effectLst/>
                        </a:rPr>
                        <a:t>高雄仁德</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spcAft>
                          <a:spcPts val="0"/>
                        </a:spcAft>
                      </a:pPr>
                      <a:r>
                        <a:rPr lang="en-US" sz="1800" kern="0" dirty="0">
                          <a:solidFill>
                            <a:srgbClr val="0000FF"/>
                          </a:solidFill>
                          <a:effectLst/>
                        </a:rPr>
                        <a:t>104</a:t>
                      </a:r>
                      <a:r>
                        <a:rPr lang="zh-TW" sz="1800" kern="0" dirty="0">
                          <a:solidFill>
                            <a:srgbClr val="0000FF"/>
                          </a:solidFill>
                          <a:effectLst/>
                        </a:rPr>
                        <a:t>上</a:t>
                      </a:r>
                      <a:r>
                        <a:rPr lang="zh-TW" altLang="en-US" sz="1800" kern="1200" dirty="0">
                          <a:solidFill>
                            <a:srgbClr val="0000FF"/>
                          </a:solidFill>
                          <a:effectLst/>
                        </a:rPr>
                        <a:t>繼</a:t>
                      </a:r>
                      <a:r>
                        <a:rPr lang="zh-TW" altLang="zh-TW" sz="1800" kern="1200" dirty="0">
                          <a:solidFill>
                            <a:srgbClr val="0000FF"/>
                          </a:solidFill>
                          <a:effectLst/>
                        </a:rPr>
                        <a:t>續</a:t>
                      </a:r>
                      <a:r>
                        <a:rPr lang="zh-TW" altLang="en-US" sz="1800" kern="1200" dirty="0">
                          <a:solidFill>
                            <a:srgbClr val="0000FF"/>
                          </a:solidFill>
                          <a:effectLst/>
                        </a:rPr>
                        <a:t>選讀</a:t>
                      </a:r>
                      <a:endParaRPr lang="zh-TW" sz="1200" kern="100" dirty="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extLst>
                  <a:ext uri="{0D108BD9-81ED-4DB2-BD59-A6C34878D82A}">
                    <a16:rowId xmlns:a16="http://schemas.microsoft.com/office/drawing/2014/main" val="4150466290"/>
                  </a:ext>
                </a:extLst>
              </a:tr>
            </a:tbl>
          </a:graphicData>
        </a:graphic>
      </p:graphicFrame>
      <p:sp>
        <p:nvSpPr>
          <p:cNvPr id="9" name="矩形 8">
            <a:extLst>
              <a:ext uri="{FF2B5EF4-FFF2-40B4-BE49-F238E27FC236}">
                <a16:creationId xmlns:a16="http://schemas.microsoft.com/office/drawing/2014/main" id="{7B7F4435-6168-4493-8239-463FCF72953D}"/>
              </a:ext>
            </a:extLst>
          </p:cNvPr>
          <p:cNvSpPr/>
          <p:nvPr/>
        </p:nvSpPr>
        <p:spPr>
          <a:xfrm>
            <a:off x="1104900" y="6229906"/>
            <a:ext cx="5994398" cy="369332"/>
          </a:xfrm>
          <a:prstGeom prst="rect">
            <a:avLst/>
          </a:prstGeom>
        </p:spPr>
        <p:txBody>
          <a:bodyPr wrap="none">
            <a:spAutoFit/>
          </a:bodyPr>
          <a:lstStyle/>
          <a:p>
            <a:r>
              <a:rPr lang="zh-TW" altLang="en-US" dirty="0"/>
              <a:t>統計資料取自國立空中大學教務行政資訊系統</a:t>
            </a:r>
            <a:r>
              <a:rPr lang="en-US" altLang="zh-TW" dirty="0"/>
              <a:t>(20201210)</a:t>
            </a:r>
          </a:p>
        </p:txBody>
      </p:sp>
    </p:spTree>
    <p:extLst>
      <p:ext uri="{BB962C8B-B14F-4D97-AF65-F5344CB8AC3E}">
        <p14:creationId xmlns:p14="http://schemas.microsoft.com/office/powerpoint/2010/main" val="250833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A57D24EC-CF40-4F01-A97A-6179CA3FADEB}"/>
              </a:ext>
            </a:extLst>
          </p:cNvPr>
          <p:cNvSpPr>
            <a:spLocks noGrp="1"/>
          </p:cNvSpPr>
          <p:nvPr>
            <p:ph type="sldNum" sz="quarter" idx="12"/>
          </p:nvPr>
        </p:nvSpPr>
        <p:spPr/>
        <p:txBody>
          <a:bodyPr/>
          <a:lstStyle/>
          <a:p>
            <a:fld id="{0FF54DE5-C571-48E8-A5BC-B369434E2F44}" type="slidenum">
              <a:rPr lang="en-US" altLang="zh-TW" noProof="0" smtClean="0"/>
              <a:pPr/>
              <a:t>32</a:t>
            </a:fld>
            <a:endParaRPr lang="zh-TW" altLang="en-US" noProof="0" dirty="0"/>
          </a:p>
        </p:txBody>
      </p:sp>
      <p:pic>
        <p:nvPicPr>
          <p:cNvPr id="2" name="圖片 1">
            <a:extLst>
              <a:ext uri="{FF2B5EF4-FFF2-40B4-BE49-F238E27FC236}">
                <a16:creationId xmlns:a16="http://schemas.microsoft.com/office/drawing/2014/main" id="{F379986F-384A-4C67-8E09-E5D30C851AD6}"/>
              </a:ext>
            </a:extLst>
          </p:cNvPr>
          <p:cNvPicPr>
            <a:picLocks noChangeAspect="1"/>
          </p:cNvPicPr>
          <p:nvPr/>
        </p:nvPicPr>
        <p:blipFill>
          <a:blip r:embed="rId2"/>
          <a:stretch>
            <a:fillRect/>
          </a:stretch>
        </p:blipFill>
        <p:spPr>
          <a:xfrm>
            <a:off x="326858" y="-13447"/>
            <a:ext cx="11538283" cy="6256421"/>
          </a:xfrm>
          <a:prstGeom prst="rect">
            <a:avLst/>
          </a:prstGeom>
        </p:spPr>
      </p:pic>
      <p:sp>
        <p:nvSpPr>
          <p:cNvPr id="6" name="矩形 5">
            <a:extLst>
              <a:ext uri="{FF2B5EF4-FFF2-40B4-BE49-F238E27FC236}">
                <a16:creationId xmlns:a16="http://schemas.microsoft.com/office/drawing/2014/main" id="{5CB5A6B1-3192-4D11-ACF8-D9C23D65B843}"/>
              </a:ext>
            </a:extLst>
          </p:cNvPr>
          <p:cNvSpPr/>
          <p:nvPr/>
        </p:nvSpPr>
        <p:spPr>
          <a:xfrm>
            <a:off x="446264" y="6356351"/>
            <a:ext cx="5994398" cy="369332"/>
          </a:xfrm>
          <a:prstGeom prst="rect">
            <a:avLst/>
          </a:prstGeom>
        </p:spPr>
        <p:txBody>
          <a:bodyPr wrap="none">
            <a:spAutoFit/>
          </a:bodyPr>
          <a:lstStyle/>
          <a:p>
            <a:r>
              <a:rPr lang="zh-TW" altLang="en-US" dirty="0"/>
              <a:t>統計資料取自國立空中大學教務行政資訊系統</a:t>
            </a:r>
            <a:r>
              <a:rPr lang="en-US" altLang="zh-TW" dirty="0"/>
              <a:t>(20201210)</a:t>
            </a:r>
          </a:p>
        </p:txBody>
      </p:sp>
    </p:spTree>
    <p:extLst>
      <p:ext uri="{BB962C8B-B14F-4D97-AF65-F5344CB8AC3E}">
        <p14:creationId xmlns:p14="http://schemas.microsoft.com/office/powerpoint/2010/main" val="362521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8D2DA15-11D8-4F5E-84CC-7B79D3026B54}"/>
              </a:ext>
            </a:extLst>
          </p:cNvPr>
          <p:cNvSpPr>
            <a:spLocks noGrp="1"/>
          </p:cNvSpPr>
          <p:nvPr>
            <p:ph type="title"/>
          </p:nvPr>
        </p:nvSpPr>
        <p:spPr/>
        <p:txBody>
          <a:bodyPr/>
          <a:lstStyle/>
          <a:p>
            <a:r>
              <a:rPr lang="zh-TW" altLang="en-US" dirty="0"/>
              <a:t>在監取得空大學位，出監後</a:t>
            </a:r>
            <a:r>
              <a:rPr lang="zh-TW" altLang="en-US" dirty="0">
                <a:solidFill>
                  <a:srgbClr val="FF0000"/>
                </a:solidFill>
              </a:rPr>
              <a:t>以一般生入學</a:t>
            </a:r>
            <a:r>
              <a:rPr lang="zh-TW" altLang="en-US" dirty="0"/>
              <a:t>繼續修讀空大課程</a:t>
            </a:r>
            <a:r>
              <a:rPr lang="en-US" altLang="zh-TW" dirty="0"/>
              <a:t>:</a:t>
            </a:r>
            <a:r>
              <a:rPr lang="en-US" altLang="zh-TW" dirty="0">
                <a:solidFill>
                  <a:srgbClr val="FF0000"/>
                </a:solidFill>
              </a:rPr>
              <a:t>3</a:t>
            </a:r>
            <a:r>
              <a:rPr lang="zh-TW" altLang="en-US" dirty="0">
                <a:solidFill>
                  <a:srgbClr val="FF0000"/>
                </a:solidFill>
              </a:rPr>
              <a:t>位</a:t>
            </a:r>
          </a:p>
        </p:txBody>
      </p:sp>
      <p:graphicFrame>
        <p:nvGraphicFramePr>
          <p:cNvPr id="5" name="內容版面配置區 4">
            <a:extLst>
              <a:ext uri="{FF2B5EF4-FFF2-40B4-BE49-F238E27FC236}">
                <a16:creationId xmlns:a16="http://schemas.microsoft.com/office/drawing/2014/main" id="{7DB4D6F1-886C-4843-B536-F38706EC6676}"/>
              </a:ext>
            </a:extLst>
          </p:cNvPr>
          <p:cNvGraphicFramePr>
            <a:graphicFrameLocks noGrp="1"/>
          </p:cNvGraphicFramePr>
          <p:nvPr>
            <p:ph idx="1"/>
            <p:extLst>
              <p:ext uri="{D42A27DB-BD31-4B8C-83A1-F6EECF244321}">
                <p14:modId xmlns:p14="http://schemas.microsoft.com/office/powerpoint/2010/main" val="4104421867"/>
              </p:ext>
            </p:extLst>
          </p:nvPr>
        </p:nvGraphicFramePr>
        <p:xfrm>
          <a:off x="1104900" y="1600200"/>
          <a:ext cx="9982200" cy="2194560"/>
        </p:xfrm>
        <a:graphic>
          <a:graphicData uri="http://schemas.openxmlformats.org/drawingml/2006/table">
            <a:tbl>
              <a:tblPr firstRow="1" bandRow="1">
                <a:tableStyleId>{5C22544A-7EE6-4342-B048-85BDC9FD1C3A}</a:tableStyleId>
              </a:tblPr>
              <a:tblGrid>
                <a:gridCol w="1509208">
                  <a:extLst>
                    <a:ext uri="{9D8B030D-6E8A-4147-A177-3AD203B41FA5}">
                      <a16:colId xmlns:a16="http://schemas.microsoft.com/office/drawing/2014/main" val="2771141511"/>
                    </a:ext>
                  </a:extLst>
                </a:gridCol>
                <a:gridCol w="1656678">
                  <a:extLst>
                    <a:ext uri="{9D8B030D-6E8A-4147-A177-3AD203B41FA5}">
                      <a16:colId xmlns:a16="http://schemas.microsoft.com/office/drawing/2014/main" val="3398156929"/>
                    </a:ext>
                  </a:extLst>
                </a:gridCol>
                <a:gridCol w="1850315">
                  <a:extLst>
                    <a:ext uri="{9D8B030D-6E8A-4147-A177-3AD203B41FA5}">
                      <a16:colId xmlns:a16="http://schemas.microsoft.com/office/drawing/2014/main" val="1071644951"/>
                    </a:ext>
                  </a:extLst>
                </a:gridCol>
                <a:gridCol w="1699708">
                  <a:extLst>
                    <a:ext uri="{9D8B030D-6E8A-4147-A177-3AD203B41FA5}">
                      <a16:colId xmlns:a16="http://schemas.microsoft.com/office/drawing/2014/main" val="1619523343"/>
                    </a:ext>
                  </a:extLst>
                </a:gridCol>
                <a:gridCol w="1602591">
                  <a:extLst>
                    <a:ext uri="{9D8B030D-6E8A-4147-A177-3AD203B41FA5}">
                      <a16:colId xmlns:a16="http://schemas.microsoft.com/office/drawing/2014/main" val="215050353"/>
                    </a:ext>
                  </a:extLst>
                </a:gridCol>
                <a:gridCol w="1663700">
                  <a:extLst>
                    <a:ext uri="{9D8B030D-6E8A-4147-A177-3AD203B41FA5}">
                      <a16:colId xmlns:a16="http://schemas.microsoft.com/office/drawing/2014/main" val="1488242846"/>
                    </a:ext>
                  </a:extLst>
                </a:gridCol>
              </a:tblGrid>
              <a:tr h="370840">
                <a:tc>
                  <a:txBody>
                    <a:bodyPr/>
                    <a:lstStyle/>
                    <a:p>
                      <a:r>
                        <a:rPr lang="zh-TW" altLang="en-US" sz="2400" dirty="0"/>
                        <a:t>受刑人</a:t>
                      </a:r>
                      <a:endParaRPr lang="en-US" altLang="zh-TW" sz="2400" dirty="0"/>
                    </a:p>
                    <a:p>
                      <a:r>
                        <a:rPr lang="zh-TW" altLang="en-US" sz="2400" dirty="0"/>
                        <a:t>畢業生</a:t>
                      </a:r>
                    </a:p>
                  </a:txBody>
                  <a:tcPr/>
                </a:tc>
                <a:tc>
                  <a:txBody>
                    <a:bodyPr/>
                    <a:lstStyle/>
                    <a:p>
                      <a:r>
                        <a:rPr lang="zh-TW" altLang="en-US" sz="2400" dirty="0"/>
                        <a:t>畢業學期</a:t>
                      </a:r>
                    </a:p>
                  </a:txBody>
                  <a:tcPr/>
                </a:tc>
                <a:tc>
                  <a:txBody>
                    <a:bodyPr/>
                    <a:lstStyle/>
                    <a:p>
                      <a:r>
                        <a:rPr lang="zh-TW" altLang="en-US" sz="2400" dirty="0"/>
                        <a:t>再次入學</a:t>
                      </a:r>
                      <a:endParaRPr lang="en-US" altLang="zh-TW" sz="2400" dirty="0"/>
                    </a:p>
                    <a:p>
                      <a:r>
                        <a:rPr lang="zh-TW" altLang="en-US" sz="2400" dirty="0"/>
                        <a:t>學期</a:t>
                      </a:r>
                    </a:p>
                  </a:txBody>
                  <a:tcPr/>
                </a:tc>
                <a:tc>
                  <a:txBody>
                    <a:bodyPr/>
                    <a:lstStyle/>
                    <a:p>
                      <a:r>
                        <a:rPr lang="zh-TW" altLang="en-US" sz="2400" dirty="0"/>
                        <a:t>最近選課</a:t>
                      </a:r>
                      <a:endParaRPr lang="en-US" altLang="zh-TW" sz="2400" dirty="0"/>
                    </a:p>
                    <a:p>
                      <a:r>
                        <a:rPr lang="zh-TW" altLang="en-US" sz="2400" dirty="0"/>
                        <a:t>學期</a:t>
                      </a:r>
                    </a:p>
                  </a:txBody>
                  <a:tcPr/>
                </a:tc>
                <a:tc>
                  <a:txBody>
                    <a:bodyPr/>
                    <a:lstStyle/>
                    <a:p>
                      <a:r>
                        <a:rPr lang="zh-TW" altLang="en-US" sz="2400" dirty="0"/>
                        <a:t>目前實得</a:t>
                      </a:r>
                      <a:endParaRPr lang="en-US" altLang="zh-TW" sz="2400" dirty="0"/>
                    </a:p>
                    <a:p>
                      <a:r>
                        <a:rPr lang="zh-TW" altLang="en-US" sz="2400" dirty="0"/>
                        <a:t>學分數</a:t>
                      </a:r>
                    </a:p>
                  </a:txBody>
                  <a:tcPr/>
                </a:tc>
                <a:tc>
                  <a:txBody>
                    <a:bodyPr/>
                    <a:lstStyle/>
                    <a:p>
                      <a:r>
                        <a:rPr lang="zh-TW" altLang="en-US" sz="2400" dirty="0"/>
                        <a:t>所屬中心</a:t>
                      </a:r>
                    </a:p>
                  </a:txBody>
                  <a:tcPr/>
                </a:tc>
                <a:extLst>
                  <a:ext uri="{0D108BD9-81ED-4DB2-BD59-A6C34878D82A}">
                    <a16:rowId xmlns:a16="http://schemas.microsoft.com/office/drawing/2014/main" val="717264489"/>
                  </a:ext>
                </a:extLst>
              </a:tr>
              <a:tr h="370840">
                <a:tc>
                  <a:txBody>
                    <a:bodyPr/>
                    <a:lstStyle/>
                    <a:p>
                      <a:r>
                        <a:rPr lang="zh-TW" altLang="en-US" sz="2400" dirty="0"/>
                        <a:t>甲生</a:t>
                      </a:r>
                    </a:p>
                  </a:txBody>
                  <a:tcPr/>
                </a:tc>
                <a:tc>
                  <a:txBody>
                    <a:bodyPr/>
                    <a:lstStyle/>
                    <a:p>
                      <a:r>
                        <a:rPr lang="en-US" altLang="zh-TW" sz="2400" dirty="0"/>
                        <a:t>100</a:t>
                      </a:r>
                      <a:r>
                        <a:rPr lang="zh-TW" altLang="en-US" sz="2400" dirty="0"/>
                        <a:t>上</a:t>
                      </a:r>
                    </a:p>
                  </a:txBody>
                  <a:tcPr/>
                </a:tc>
                <a:tc>
                  <a:txBody>
                    <a:bodyPr/>
                    <a:lstStyle/>
                    <a:p>
                      <a:r>
                        <a:rPr lang="en-US" altLang="zh-TW" sz="2400" dirty="0"/>
                        <a:t>100</a:t>
                      </a:r>
                      <a:r>
                        <a:rPr lang="zh-TW" altLang="en-US" sz="2400" dirty="0"/>
                        <a:t>下</a:t>
                      </a:r>
                    </a:p>
                  </a:txBody>
                  <a:tcPr/>
                </a:tc>
                <a:tc>
                  <a:txBody>
                    <a:bodyPr/>
                    <a:lstStyle/>
                    <a:p>
                      <a:r>
                        <a:rPr lang="en-US" altLang="zh-TW" sz="2400" dirty="0"/>
                        <a:t>101</a:t>
                      </a:r>
                      <a:r>
                        <a:rPr lang="zh-TW" altLang="en-US" sz="2400" dirty="0"/>
                        <a:t>暑</a:t>
                      </a:r>
                    </a:p>
                  </a:txBody>
                  <a:tcPr/>
                </a:tc>
                <a:tc>
                  <a:txBody>
                    <a:bodyPr/>
                    <a:lstStyle/>
                    <a:p>
                      <a:r>
                        <a:rPr lang="en-US" altLang="zh-TW" sz="2400" dirty="0"/>
                        <a:t>5</a:t>
                      </a:r>
                      <a:endParaRPr lang="zh-TW" altLang="en-US" sz="2400" dirty="0"/>
                    </a:p>
                  </a:txBody>
                  <a:tcPr/>
                </a:tc>
                <a:tc>
                  <a:txBody>
                    <a:bodyPr/>
                    <a:lstStyle/>
                    <a:p>
                      <a:r>
                        <a:rPr lang="zh-TW" altLang="en-US" sz="2400" dirty="0"/>
                        <a:t>台中</a:t>
                      </a:r>
                    </a:p>
                  </a:txBody>
                  <a:tcPr/>
                </a:tc>
                <a:extLst>
                  <a:ext uri="{0D108BD9-81ED-4DB2-BD59-A6C34878D82A}">
                    <a16:rowId xmlns:a16="http://schemas.microsoft.com/office/drawing/2014/main" val="2345865945"/>
                  </a:ext>
                </a:extLst>
              </a:tr>
              <a:tr h="370840">
                <a:tc>
                  <a:txBody>
                    <a:bodyPr/>
                    <a:lstStyle/>
                    <a:p>
                      <a:r>
                        <a:rPr lang="zh-TW" altLang="en-US" sz="2400" dirty="0"/>
                        <a:t>乙生</a:t>
                      </a:r>
                    </a:p>
                  </a:txBody>
                  <a:tcPr/>
                </a:tc>
                <a:tc>
                  <a:txBody>
                    <a:bodyPr/>
                    <a:lstStyle/>
                    <a:p>
                      <a:r>
                        <a:rPr lang="en-US" altLang="zh-TW" sz="2400" dirty="0"/>
                        <a:t>101</a:t>
                      </a:r>
                      <a:r>
                        <a:rPr lang="zh-TW" altLang="en-US" sz="2400" dirty="0"/>
                        <a:t>下</a:t>
                      </a:r>
                    </a:p>
                  </a:txBody>
                  <a:tcPr/>
                </a:tc>
                <a:tc>
                  <a:txBody>
                    <a:bodyPr/>
                    <a:lstStyle/>
                    <a:p>
                      <a:r>
                        <a:rPr lang="en-US" altLang="zh-TW" sz="2400" dirty="0"/>
                        <a:t>102</a:t>
                      </a:r>
                      <a:r>
                        <a:rPr lang="zh-TW" altLang="en-US" sz="2400" dirty="0"/>
                        <a:t>上</a:t>
                      </a:r>
                    </a:p>
                  </a:txBody>
                  <a:tcPr/>
                </a:tc>
                <a:tc>
                  <a:txBody>
                    <a:bodyPr/>
                    <a:lstStyle/>
                    <a:p>
                      <a:r>
                        <a:rPr lang="en-US" altLang="zh-TW" sz="2400" dirty="0"/>
                        <a:t>102</a:t>
                      </a:r>
                      <a:r>
                        <a:rPr lang="zh-TW" altLang="en-US" sz="2400" dirty="0"/>
                        <a:t>上</a:t>
                      </a:r>
                    </a:p>
                  </a:txBody>
                  <a:tcPr/>
                </a:tc>
                <a:tc>
                  <a:txBody>
                    <a:bodyPr/>
                    <a:lstStyle/>
                    <a:p>
                      <a:r>
                        <a:rPr lang="en-US" altLang="zh-TW" sz="2400" dirty="0"/>
                        <a:t>0</a:t>
                      </a:r>
                      <a:endParaRPr lang="zh-TW" altLang="en-US" sz="2400" dirty="0"/>
                    </a:p>
                  </a:txBody>
                  <a:tcPr/>
                </a:tc>
                <a:tc>
                  <a:txBody>
                    <a:bodyPr/>
                    <a:lstStyle/>
                    <a:p>
                      <a:r>
                        <a:rPr lang="zh-TW" altLang="en-US" sz="2400" dirty="0"/>
                        <a:t>嘉義</a:t>
                      </a:r>
                    </a:p>
                  </a:txBody>
                  <a:tcPr/>
                </a:tc>
                <a:extLst>
                  <a:ext uri="{0D108BD9-81ED-4DB2-BD59-A6C34878D82A}">
                    <a16:rowId xmlns:a16="http://schemas.microsoft.com/office/drawing/2014/main" val="3583931994"/>
                  </a:ext>
                </a:extLst>
              </a:tr>
              <a:tr h="370840">
                <a:tc>
                  <a:txBody>
                    <a:bodyPr/>
                    <a:lstStyle/>
                    <a:p>
                      <a:r>
                        <a:rPr lang="zh-TW" altLang="en-US" sz="2400" dirty="0"/>
                        <a:t>丙生</a:t>
                      </a:r>
                    </a:p>
                  </a:txBody>
                  <a:tcPr/>
                </a:tc>
                <a:tc>
                  <a:txBody>
                    <a:bodyPr/>
                    <a:lstStyle/>
                    <a:p>
                      <a:r>
                        <a:rPr lang="en-US" altLang="zh-TW" sz="2400" dirty="0"/>
                        <a:t>107</a:t>
                      </a:r>
                      <a:r>
                        <a:rPr lang="zh-TW" altLang="en-US" sz="2400" dirty="0"/>
                        <a:t>上</a:t>
                      </a:r>
                    </a:p>
                  </a:txBody>
                  <a:tcPr/>
                </a:tc>
                <a:tc>
                  <a:txBody>
                    <a:bodyPr/>
                    <a:lstStyle/>
                    <a:p>
                      <a:r>
                        <a:rPr lang="en-US" altLang="zh-TW" sz="2400" dirty="0"/>
                        <a:t>107</a:t>
                      </a:r>
                      <a:r>
                        <a:rPr lang="zh-TW" altLang="en-US" sz="2400" dirty="0"/>
                        <a:t>下</a:t>
                      </a:r>
                    </a:p>
                  </a:txBody>
                  <a:tcPr/>
                </a:tc>
                <a:tc>
                  <a:txBody>
                    <a:bodyPr/>
                    <a:lstStyle/>
                    <a:p>
                      <a:r>
                        <a:rPr lang="en-US" altLang="zh-TW" sz="2400" dirty="0"/>
                        <a:t>108</a:t>
                      </a:r>
                      <a:r>
                        <a:rPr lang="zh-TW" altLang="en-US" sz="2400" dirty="0"/>
                        <a:t>上</a:t>
                      </a:r>
                    </a:p>
                  </a:txBody>
                  <a:tcPr/>
                </a:tc>
                <a:tc>
                  <a:txBody>
                    <a:bodyPr/>
                    <a:lstStyle/>
                    <a:p>
                      <a:r>
                        <a:rPr lang="en-US" altLang="zh-TW" sz="2400" dirty="0"/>
                        <a:t>2</a:t>
                      </a:r>
                      <a:endParaRPr lang="zh-TW" altLang="en-US" sz="2400" dirty="0"/>
                    </a:p>
                  </a:txBody>
                  <a:tcPr/>
                </a:tc>
                <a:tc>
                  <a:txBody>
                    <a:bodyPr/>
                    <a:lstStyle/>
                    <a:p>
                      <a:r>
                        <a:rPr lang="zh-TW" altLang="en-US" sz="2400" dirty="0"/>
                        <a:t>嘉義</a:t>
                      </a:r>
                    </a:p>
                  </a:txBody>
                  <a:tcPr/>
                </a:tc>
                <a:extLst>
                  <a:ext uri="{0D108BD9-81ED-4DB2-BD59-A6C34878D82A}">
                    <a16:rowId xmlns:a16="http://schemas.microsoft.com/office/drawing/2014/main" val="1150964433"/>
                  </a:ext>
                </a:extLst>
              </a:tr>
            </a:tbl>
          </a:graphicData>
        </a:graphic>
      </p:graphicFrame>
      <p:sp>
        <p:nvSpPr>
          <p:cNvPr id="4" name="投影片編號版面配置區 3">
            <a:extLst>
              <a:ext uri="{FF2B5EF4-FFF2-40B4-BE49-F238E27FC236}">
                <a16:creationId xmlns:a16="http://schemas.microsoft.com/office/drawing/2014/main" id="{096FA691-FE96-44CB-9D3A-9F8FB7BA4EB8}"/>
              </a:ext>
            </a:extLst>
          </p:cNvPr>
          <p:cNvSpPr>
            <a:spLocks noGrp="1"/>
          </p:cNvSpPr>
          <p:nvPr>
            <p:ph type="sldNum" sz="quarter" idx="12"/>
          </p:nvPr>
        </p:nvSpPr>
        <p:spPr/>
        <p:txBody>
          <a:bodyPr/>
          <a:lstStyle/>
          <a:p>
            <a:fld id="{0FF54DE5-C571-48E8-A5BC-B369434E2F44}" type="slidenum">
              <a:rPr lang="en-US" altLang="zh-TW" noProof="0" smtClean="0"/>
              <a:pPr/>
              <a:t>33</a:t>
            </a:fld>
            <a:endParaRPr lang="zh-TW" altLang="en-US" noProof="0" dirty="0"/>
          </a:p>
        </p:txBody>
      </p:sp>
      <p:sp>
        <p:nvSpPr>
          <p:cNvPr id="6" name="矩形 5">
            <a:extLst>
              <a:ext uri="{FF2B5EF4-FFF2-40B4-BE49-F238E27FC236}">
                <a16:creationId xmlns:a16="http://schemas.microsoft.com/office/drawing/2014/main" id="{1F8A731A-6BBE-4837-9DF0-CE2005D08193}"/>
              </a:ext>
            </a:extLst>
          </p:cNvPr>
          <p:cNvSpPr/>
          <p:nvPr/>
        </p:nvSpPr>
        <p:spPr>
          <a:xfrm>
            <a:off x="900505" y="5698864"/>
            <a:ext cx="5994398" cy="369332"/>
          </a:xfrm>
          <a:prstGeom prst="rect">
            <a:avLst/>
          </a:prstGeom>
        </p:spPr>
        <p:txBody>
          <a:bodyPr wrap="none">
            <a:spAutoFit/>
          </a:bodyPr>
          <a:lstStyle/>
          <a:p>
            <a:r>
              <a:rPr lang="zh-TW" altLang="en-US" dirty="0"/>
              <a:t>統計資料取自國立空中大學教務行政資訊系統</a:t>
            </a:r>
            <a:r>
              <a:rPr lang="en-US" altLang="zh-TW" dirty="0"/>
              <a:t>(20201210)</a:t>
            </a:r>
          </a:p>
        </p:txBody>
      </p:sp>
    </p:spTree>
    <p:extLst>
      <p:ext uri="{BB962C8B-B14F-4D97-AF65-F5344CB8AC3E}">
        <p14:creationId xmlns:p14="http://schemas.microsoft.com/office/powerpoint/2010/main" val="179497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3BB1CE-5092-4350-ABD5-69271873D9A0}"/>
              </a:ext>
            </a:extLst>
          </p:cNvPr>
          <p:cNvSpPr>
            <a:spLocks noGrp="1"/>
          </p:cNvSpPr>
          <p:nvPr>
            <p:ph type="title"/>
          </p:nvPr>
        </p:nvSpPr>
        <p:spPr/>
        <p:txBody>
          <a:bodyPr/>
          <a:lstStyle/>
          <a:p>
            <a:r>
              <a:rPr lang="zh-TW" altLang="zh-TW" dirty="0"/>
              <a:t>空大受刑人</a:t>
            </a:r>
            <a:r>
              <a:rPr lang="zh-TW" altLang="zh-TW" dirty="0">
                <a:solidFill>
                  <a:srgbClr val="FF0000"/>
                </a:solidFill>
              </a:rPr>
              <a:t>選讀生科系課程</a:t>
            </a:r>
            <a:r>
              <a:rPr lang="zh-TW" altLang="zh-TW" dirty="0"/>
              <a:t>之</a:t>
            </a:r>
            <a:r>
              <a:rPr lang="zh-TW" altLang="zh-TW" dirty="0">
                <a:solidFill>
                  <a:srgbClr val="FF0000"/>
                </a:solidFill>
              </a:rPr>
              <a:t>前</a:t>
            </a:r>
            <a:r>
              <a:rPr lang="en-US" altLang="zh-TW" dirty="0">
                <a:solidFill>
                  <a:srgbClr val="FF0000"/>
                </a:solidFill>
              </a:rPr>
              <a:t>20</a:t>
            </a:r>
            <a:r>
              <a:rPr lang="zh-TW" altLang="zh-TW" dirty="0">
                <a:solidFill>
                  <a:srgbClr val="FF0000"/>
                </a:solidFill>
              </a:rPr>
              <a:t>名</a:t>
            </a:r>
            <a:r>
              <a:rPr lang="zh-TW" altLang="zh-TW" dirty="0"/>
              <a:t>排行榜</a:t>
            </a:r>
            <a:endParaRPr lang="zh-TW" altLang="en-US" dirty="0"/>
          </a:p>
        </p:txBody>
      </p:sp>
      <p:graphicFrame>
        <p:nvGraphicFramePr>
          <p:cNvPr id="5" name="內容版面配置區 4">
            <a:extLst>
              <a:ext uri="{FF2B5EF4-FFF2-40B4-BE49-F238E27FC236}">
                <a16:creationId xmlns:a16="http://schemas.microsoft.com/office/drawing/2014/main" id="{4AEFF40F-41DF-487E-88EC-94F6871D2508}"/>
              </a:ext>
            </a:extLst>
          </p:cNvPr>
          <p:cNvGraphicFramePr>
            <a:graphicFrameLocks noGrp="1"/>
          </p:cNvGraphicFramePr>
          <p:nvPr>
            <p:ph idx="1"/>
            <p:extLst>
              <p:ext uri="{D42A27DB-BD31-4B8C-83A1-F6EECF244321}">
                <p14:modId xmlns:p14="http://schemas.microsoft.com/office/powerpoint/2010/main" val="2945235300"/>
              </p:ext>
            </p:extLst>
          </p:nvPr>
        </p:nvGraphicFramePr>
        <p:xfrm>
          <a:off x="1018838" y="1495313"/>
          <a:ext cx="10066743" cy="5043070"/>
        </p:xfrm>
        <a:graphic>
          <a:graphicData uri="http://schemas.openxmlformats.org/drawingml/2006/table">
            <a:tbl>
              <a:tblPr firstRow="1" firstCol="1" bandRow="1">
                <a:tableStyleId>{5C22544A-7EE6-4342-B048-85BDC9FD1C3A}</a:tableStyleId>
              </a:tblPr>
              <a:tblGrid>
                <a:gridCol w="736769">
                  <a:extLst>
                    <a:ext uri="{9D8B030D-6E8A-4147-A177-3AD203B41FA5}">
                      <a16:colId xmlns:a16="http://schemas.microsoft.com/office/drawing/2014/main" val="1190226496"/>
                    </a:ext>
                  </a:extLst>
                </a:gridCol>
                <a:gridCol w="2579725">
                  <a:extLst>
                    <a:ext uri="{9D8B030D-6E8A-4147-A177-3AD203B41FA5}">
                      <a16:colId xmlns:a16="http://schemas.microsoft.com/office/drawing/2014/main" val="947081414"/>
                    </a:ext>
                  </a:extLst>
                </a:gridCol>
                <a:gridCol w="1710466">
                  <a:extLst>
                    <a:ext uri="{9D8B030D-6E8A-4147-A177-3AD203B41FA5}">
                      <a16:colId xmlns:a16="http://schemas.microsoft.com/office/drawing/2014/main" val="1576552092"/>
                    </a:ext>
                  </a:extLst>
                </a:gridCol>
                <a:gridCol w="1194098">
                  <a:extLst>
                    <a:ext uri="{9D8B030D-6E8A-4147-A177-3AD203B41FA5}">
                      <a16:colId xmlns:a16="http://schemas.microsoft.com/office/drawing/2014/main" val="3464664982"/>
                    </a:ext>
                  </a:extLst>
                </a:gridCol>
                <a:gridCol w="2183803">
                  <a:extLst>
                    <a:ext uri="{9D8B030D-6E8A-4147-A177-3AD203B41FA5}">
                      <a16:colId xmlns:a16="http://schemas.microsoft.com/office/drawing/2014/main" val="2247081004"/>
                    </a:ext>
                  </a:extLst>
                </a:gridCol>
                <a:gridCol w="1661882">
                  <a:extLst>
                    <a:ext uri="{9D8B030D-6E8A-4147-A177-3AD203B41FA5}">
                      <a16:colId xmlns:a16="http://schemas.microsoft.com/office/drawing/2014/main" val="1801197097"/>
                    </a:ext>
                  </a:extLst>
                </a:gridCol>
              </a:tblGrid>
              <a:tr h="431155">
                <a:tc>
                  <a:txBody>
                    <a:bodyPr/>
                    <a:lstStyle/>
                    <a:p>
                      <a:pPr>
                        <a:spcAft>
                          <a:spcPts val="0"/>
                        </a:spcAft>
                      </a:pPr>
                      <a:r>
                        <a:rPr lang="zh-TW" sz="2400" kern="100" dirty="0">
                          <a:effectLst/>
                        </a:rPr>
                        <a:t>排序</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400" kern="100" dirty="0">
                          <a:effectLst/>
                        </a:rPr>
                        <a:t>課程名稱</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400" kern="100" dirty="0">
                          <a:effectLst/>
                        </a:rPr>
                        <a:t>選課人科次</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zh-TW" sz="2400" kern="100" dirty="0">
                          <a:effectLst/>
                        </a:rPr>
                        <a:t>排序</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400" kern="100">
                          <a:effectLst/>
                        </a:rPr>
                        <a:t>課程名稱</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400" kern="100" dirty="0">
                          <a:effectLst/>
                        </a:rPr>
                        <a:t>選課人科次</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112674046"/>
                  </a:ext>
                </a:extLst>
              </a:tr>
              <a:tr h="431155">
                <a:tc>
                  <a:txBody>
                    <a:bodyPr/>
                    <a:lstStyle/>
                    <a:p>
                      <a:pPr>
                        <a:spcAft>
                          <a:spcPts val="0"/>
                        </a:spcAft>
                      </a:pPr>
                      <a:r>
                        <a:rPr lang="en-US" sz="2000" kern="100" dirty="0">
                          <a:solidFill>
                            <a:srgbClr val="FF0000"/>
                          </a:solidFill>
                          <a:effectLst/>
                        </a:rPr>
                        <a:t>1</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0">
                          <a:effectLst/>
                        </a:rPr>
                        <a:t>休閒農業與民宿管理</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0" dirty="0">
                          <a:effectLst/>
                        </a:rPr>
                        <a:t>252</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solidFill>
                            <a:srgbClr val="FF0000"/>
                          </a:solidFill>
                          <a:effectLst/>
                        </a:rPr>
                        <a:t>11</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0">
                          <a:effectLst/>
                        </a:rPr>
                        <a:t>造型設計</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0">
                          <a:effectLst/>
                        </a:rPr>
                        <a:t>160</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868321990"/>
                  </a:ext>
                </a:extLst>
              </a:tr>
              <a:tr h="431155">
                <a:tc>
                  <a:txBody>
                    <a:bodyPr/>
                    <a:lstStyle/>
                    <a:p>
                      <a:pPr>
                        <a:spcAft>
                          <a:spcPts val="0"/>
                        </a:spcAft>
                      </a:pPr>
                      <a:r>
                        <a:rPr lang="en-US" sz="2000" kern="100" dirty="0">
                          <a:solidFill>
                            <a:srgbClr val="FF0000"/>
                          </a:solidFill>
                          <a:effectLst/>
                        </a:rPr>
                        <a:t>2</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0">
                          <a:effectLst/>
                        </a:rPr>
                        <a:t>殯葬歷史與禮俗</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0" dirty="0">
                          <a:effectLst/>
                        </a:rPr>
                        <a:t>228</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solidFill>
                            <a:srgbClr val="FF0000"/>
                          </a:solidFill>
                          <a:effectLst/>
                        </a:rPr>
                        <a:t>12</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0" dirty="0">
                          <a:effectLst/>
                        </a:rPr>
                        <a:t>綠色能源</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0">
                          <a:effectLst/>
                        </a:rPr>
                        <a:t>157</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798023614"/>
                  </a:ext>
                </a:extLst>
              </a:tr>
              <a:tr h="431155">
                <a:tc>
                  <a:txBody>
                    <a:bodyPr/>
                    <a:lstStyle/>
                    <a:p>
                      <a:pPr>
                        <a:spcAft>
                          <a:spcPts val="0"/>
                        </a:spcAft>
                      </a:pPr>
                      <a:r>
                        <a:rPr lang="en-US" sz="2000" kern="100" dirty="0">
                          <a:solidFill>
                            <a:srgbClr val="FF0000"/>
                          </a:solidFill>
                          <a:effectLst/>
                        </a:rPr>
                        <a:t>3</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0">
                          <a:effectLst/>
                        </a:rPr>
                        <a:t>臨終與後續關懷</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0">
                          <a:effectLst/>
                        </a:rPr>
                        <a:t>227</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solidFill>
                            <a:srgbClr val="FF0000"/>
                          </a:solidFill>
                          <a:effectLst/>
                        </a:rPr>
                        <a:t>13</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0" dirty="0">
                          <a:effectLst/>
                        </a:rPr>
                        <a:t>殯葬管理學</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0">
                          <a:effectLst/>
                        </a:rPr>
                        <a:t>153</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871439641"/>
                  </a:ext>
                </a:extLst>
              </a:tr>
              <a:tr h="431155">
                <a:tc>
                  <a:txBody>
                    <a:bodyPr/>
                    <a:lstStyle/>
                    <a:p>
                      <a:pPr>
                        <a:spcAft>
                          <a:spcPts val="0"/>
                        </a:spcAft>
                      </a:pPr>
                      <a:r>
                        <a:rPr lang="en-US" sz="2000" kern="100" dirty="0">
                          <a:solidFill>
                            <a:srgbClr val="FF0000"/>
                          </a:solidFill>
                          <a:effectLst/>
                        </a:rPr>
                        <a:t>4</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0">
                          <a:effectLst/>
                        </a:rPr>
                        <a:t>殯葬衛生學</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0">
                          <a:effectLst/>
                        </a:rPr>
                        <a:t>223</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solidFill>
                            <a:srgbClr val="FF0000"/>
                          </a:solidFill>
                          <a:effectLst/>
                        </a:rPr>
                        <a:t>14</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0" dirty="0">
                          <a:effectLst/>
                        </a:rPr>
                        <a:t>慶典規劃行銷</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0" dirty="0">
                          <a:effectLst/>
                        </a:rPr>
                        <a:t>153</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415449566"/>
                  </a:ext>
                </a:extLst>
              </a:tr>
              <a:tr h="431155">
                <a:tc>
                  <a:txBody>
                    <a:bodyPr/>
                    <a:lstStyle/>
                    <a:p>
                      <a:pPr>
                        <a:spcAft>
                          <a:spcPts val="0"/>
                        </a:spcAft>
                      </a:pPr>
                      <a:r>
                        <a:rPr lang="en-US" sz="2000" kern="100" dirty="0">
                          <a:solidFill>
                            <a:srgbClr val="FF0000"/>
                          </a:solidFill>
                          <a:effectLst/>
                        </a:rPr>
                        <a:t>5</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0">
                          <a:effectLst/>
                        </a:rPr>
                        <a:t>殯葬倫理與宗教</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0">
                          <a:effectLst/>
                        </a:rPr>
                        <a:t>211</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solidFill>
                            <a:srgbClr val="FF0000"/>
                          </a:solidFill>
                          <a:effectLst/>
                        </a:rPr>
                        <a:t>15</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0">
                          <a:effectLst/>
                        </a:rPr>
                        <a:t>殯葬文書與司儀</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0" dirty="0">
                          <a:effectLst/>
                        </a:rPr>
                        <a:t>145</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134255703"/>
                  </a:ext>
                </a:extLst>
              </a:tr>
              <a:tr h="431155">
                <a:tc>
                  <a:txBody>
                    <a:bodyPr/>
                    <a:lstStyle/>
                    <a:p>
                      <a:pPr>
                        <a:spcAft>
                          <a:spcPts val="0"/>
                        </a:spcAft>
                      </a:pPr>
                      <a:r>
                        <a:rPr lang="en-US" sz="2000" kern="100" dirty="0">
                          <a:solidFill>
                            <a:srgbClr val="FF0000"/>
                          </a:solidFill>
                          <a:effectLst/>
                        </a:rPr>
                        <a:t>6</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0">
                          <a:effectLst/>
                        </a:rPr>
                        <a:t>家庭生態休閒</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0">
                          <a:effectLst/>
                        </a:rPr>
                        <a:t>198</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solidFill>
                            <a:srgbClr val="FF0000"/>
                          </a:solidFill>
                          <a:effectLst/>
                        </a:rPr>
                        <a:t>16</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0">
                          <a:effectLst/>
                        </a:rPr>
                        <a:t>殯葬文化學</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0" dirty="0">
                          <a:effectLst/>
                        </a:rPr>
                        <a:t>144</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927362530"/>
                  </a:ext>
                </a:extLst>
              </a:tr>
              <a:tr h="431155">
                <a:tc>
                  <a:txBody>
                    <a:bodyPr/>
                    <a:lstStyle/>
                    <a:p>
                      <a:pPr>
                        <a:spcAft>
                          <a:spcPts val="0"/>
                        </a:spcAft>
                      </a:pPr>
                      <a:r>
                        <a:rPr lang="en-US" sz="2000" kern="100" dirty="0">
                          <a:solidFill>
                            <a:srgbClr val="FF0000"/>
                          </a:solidFill>
                          <a:effectLst/>
                        </a:rPr>
                        <a:t>7</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0">
                          <a:effectLst/>
                        </a:rPr>
                        <a:t>旅遊與文化</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0">
                          <a:effectLst/>
                        </a:rPr>
                        <a:t>182</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solidFill>
                            <a:srgbClr val="FF0000"/>
                          </a:solidFill>
                          <a:effectLst/>
                        </a:rPr>
                        <a:t>17</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0">
                          <a:effectLst/>
                        </a:rPr>
                        <a:t>慶典禮俗</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0" dirty="0">
                          <a:effectLst/>
                        </a:rPr>
                        <a:t>142</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906708746"/>
                  </a:ext>
                </a:extLst>
              </a:tr>
              <a:tr h="431155">
                <a:tc>
                  <a:txBody>
                    <a:bodyPr/>
                    <a:lstStyle/>
                    <a:p>
                      <a:pPr>
                        <a:spcAft>
                          <a:spcPts val="0"/>
                        </a:spcAft>
                      </a:pPr>
                      <a:r>
                        <a:rPr lang="en-US" sz="2000" kern="100" dirty="0">
                          <a:solidFill>
                            <a:srgbClr val="FF0000"/>
                          </a:solidFill>
                          <a:effectLst/>
                        </a:rPr>
                        <a:t>8</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0">
                          <a:effectLst/>
                        </a:rPr>
                        <a:t>有機環境栽培與健康</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0">
                          <a:effectLst/>
                        </a:rPr>
                        <a:t>176</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solidFill>
                            <a:srgbClr val="FF0000"/>
                          </a:solidFill>
                          <a:effectLst/>
                        </a:rPr>
                        <a:t>18</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0">
                          <a:effectLst/>
                        </a:rPr>
                        <a:t>慶典規劃概論</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0" dirty="0">
                          <a:effectLst/>
                        </a:rPr>
                        <a:t>140</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207946579"/>
                  </a:ext>
                </a:extLst>
              </a:tr>
              <a:tr h="431155">
                <a:tc>
                  <a:txBody>
                    <a:bodyPr/>
                    <a:lstStyle/>
                    <a:p>
                      <a:pPr>
                        <a:spcAft>
                          <a:spcPts val="0"/>
                        </a:spcAft>
                      </a:pPr>
                      <a:r>
                        <a:rPr lang="en-US" sz="2000" kern="100" dirty="0">
                          <a:solidFill>
                            <a:srgbClr val="FF0000"/>
                          </a:solidFill>
                          <a:effectLst/>
                        </a:rPr>
                        <a:t>9</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0">
                          <a:effectLst/>
                        </a:rPr>
                        <a:t>慶典創意與設計</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0">
                          <a:effectLst/>
                        </a:rPr>
                        <a:t>168</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solidFill>
                            <a:srgbClr val="FF0000"/>
                          </a:solidFill>
                          <a:effectLst/>
                        </a:rPr>
                        <a:t>19</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0">
                          <a:effectLst/>
                        </a:rPr>
                        <a:t>休閒遊憩概論</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0" dirty="0">
                          <a:effectLst/>
                        </a:rPr>
                        <a:t>135</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182497925"/>
                  </a:ext>
                </a:extLst>
              </a:tr>
              <a:tr h="431155">
                <a:tc>
                  <a:txBody>
                    <a:bodyPr/>
                    <a:lstStyle/>
                    <a:p>
                      <a:pPr>
                        <a:spcAft>
                          <a:spcPts val="0"/>
                        </a:spcAft>
                      </a:pPr>
                      <a:r>
                        <a:rPr lang="en-US" sz="2000" kern="100" dirty="0">
                          <a:solidFill>
                            <a:srgbClr val="FF0000"/>
                          </a:solidFill>
                          <a:effectLst/>
                        </a:rPr>
                        <a:t>10</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0">
                          <a:effectLst/>
                        </a:rPr>
                        <a:t>食品營養與健康</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0">
                          <a:effectLst/>
                        </a:rPr>
                        <a:t>163</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solidFill>
                            <a:srgbClr val="FF0000"/>
                          </a:solidFill>
                          <a:effectLst/>
                        </a:rPr>
                        <a:t>20</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0">
                          <a:effectLst/>
                        </a:rPr>
                        <a:t>中老年疾病與保健</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0" dirty="0">
                          <a:effectLst/>
                        </a:rPr>
                        <a:t>129</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96588502"/>
                  </a:ext>
                </a:extLst>
              </a:tr>
            </a:tbl>
          </a:graphicData>
        </a:graphic>
      </p:graphicFrame>
      <p:sp>
        <p:nvSpPr>
          <p:cNvPr id="4" name="投影片編號版面配置區 3">
            <a:extLst>
              <a:ext uri="{FF2B5EF4-FFF2-40B4-BE49-F238E27FC236}">
                <a16:creationId xmlns:a16="http://schemas.microsoft.com/office/drawing/2014/main" id="{5F203BB2-8A41-4B4E-8E5F-D60881BAFD9D}"/>
              </a:ext>
            </a:extLst>
          </p:cNvPr>
          <p:cNvSpPr>
            <a:spLocks noGrp="1"/>
          </p:cNvSpPr>
          <p:nvPr>
            <p:ph type="sldNum" sz="quarter" idx="12"/>
          </p:nvPr>
        </p:nvSpPr>
        <p:spPr/>
        <p:txBody>
          <a:bodyPr/>
          <a:lstStyle/>
          <a:p>
            <a:fld id="{0FF54DE5-C571-48E8-A5BC-B369434E2F44}" type="slidenum">
              <a:rPr lang="en-US" altLang="zh-TW" noProof="0" smtClean="0"/>
              <a:pPr/>
              <a:t>34</a:t>
            </a:fld>
            <a:endParaRPr lang="zh-TW" altLang="en-US" noProof="0" dirty="0"/>
          </a:p>
        </p:txBody>
      </p:sp>
    </p:spTree>
    <p:extLst>
      <p:ext uri="{BB962C8B-B14F-4D97-AF65-F5344CB8AC3E}">
        <p14:creationId xmlns:p14="http://schemas.microsoft.com/office/powerpoint/2010/main" val="110291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07A4DA-CAF9-4A57-A2B4-463E81372BF2}"/>
              </a:ext>
            </a:extLst>
          </p:cNvPr>
          <p:cNvSpPr>
            <a:spLocks noGrp="1"/>
          </p:cNvSpPr>
          <p:nvPr>
            <p:ph type="title"/>
          </p:nvPr>
        </p:nvSpPr>
        <p:spPr/>
        <p:txBody>
          <a:bodyPr/>
          <a:lstStyle/>
          <a:p>
            <a:r>
              <a:rPr lang="zh-TW" altLang="zh-TW" dirty="0"/>
              <a:t>空大受刑人</a:t>
            </a:r>
            <a:r>
              <a:rPr lang="zh-TW" altLang="zh-TW" dirty="0">
                <a:solidFill>
                  <a:srgbClr val="FF0000"/>
                </a:solidFill>
              </a:rPr>
              <a:t>選讀生科系課程</a:t>
            </a:r>
            <a:r>
              <a:rPr lang="zh-TW" altLang="zh-TW" dirty="0"/>
              <a:t>之</a:t>
            </a:r>
            <a:r>
              <a:rPr lang="zh-TW" altLang="zh-TW" dirty="0">
                <a:solidFill>
                  <a:srgbClr val="FF0000"/>
                </a:solidFill>
              </a:rPr>
              <a:t>倒數</a:t>
            </a:r>
            <a:r>
              <a:rPr lang="en-US" altLang="zh-TW" dirty="0">
                <a:solidFill>
                  <a:srgbClr val="FF0000"/>
                </a:solidFill>
              </a:rPr>
              <a:t>20</a:t>
            </a:r>
            <a:r>
              <a:rPr lang="zh-TW" altLang="zh-TW" dirty="0">
                <a:solidFill>
                  <a:srgbClr val="FF0000"/>
                </a:solidFill>
              </a:rPr>
              <a:t>名</a:t>
            </a:r>
            <a:r>
              <a:rPr lang="zh-TW" altLang="zh-TW" dirty="0"/>
              <a:t>排行榜</a:t>
            </a:r>
            <a:endParaRPr lang="zh-TW" altLang="en-US" dirty="0"/>
          </a:p>
        </p:txBody>
      </p:sp>
      <p:graphicFrame>
        <p:nvGraphicFramePr>
          <p:cNvPr id="5" name="內容版面配置區 4">
            <a:extLst>
              <a:ext uri="{FF2B5EF4-FFF2-40B4-BE49-F238E27FC236}">
                <a16:creationId xmlns:a16="http://schemas.microsoft.com/office/drawing/2014/main" id="{E99C2955-0A31-42EB-9336-95862F094CB6}"/>
              </a:ext>
            </a:extLst>
          </p:cNvPr>
          <p:cNvGraphicFramePr>
            <a:graphicFrameLocks noGrp="1"/>
          </p:cNvGraphicFramePr>
          <p:nvPr>
            <p:ph idx="1"/>
            <p:extLst>
              <p:ext uri="{D42A27DB-BD31-4B8C-83A1-F6EECF244321}">
                <p14:modId xmlns:p14="http://schemas.microsoft.com/office/powerpoint/2010/main" val="3104690151"/>
              </p:ext>
            </p:extLst>
          </p:nvPr>
        </p:nvGraphicFramePr>
        <p:xfrm>
          <a:off x="1104900" y="1483480"/>
          <a:ext cx="10219765" cy="4562552"/>
        </p:xfrm>
        <a:graphic>
          <a:graphicData uri="http://schemas.openxmlformats.org/drawingml/2006/table">
            <a:tbl>
              <a:tblPr firstRow="1" firstCol="1" bandRow="1">
                <a:tableStyleId>{5C22544A-7EE6-4342-B048-85BDC9FD1C3A}</a:tableStyleId>
              </a:tblPr>
              <a:tblGrid>
                <a:gridCol w="747970">
                  <a:extLst>
                    <a:ext uri="{9D8B030D-6E8A-4147-A177-3AD203B41FA5}">
                      <a16:colId xmlns:a16="http://schemas.microsoft.com/office/drawing/2014/main" val="463929962"/>
                    </a:ext>
                  </a:extLst>
                </a:gridCol>
                <a:gridCol w="2500841">
                  <a:extLst>
                    <a:ext uri="{9D8B030D-6E8A-4147-A177-3AD203B41FA5}">
                      <a16:colId xmlns:a16="http://schemas.microsoft.com/office/drawing/2014/main" val="3873206776"/>
                    </a:ext>
                  </a:extLst>
                </a:gridCol>
                <a:gridCol w="1516828">
                  <a:extLst>
                    <a:ext uri="{9D8B030D-6E8A-4147-A177-3AD203B41FA5}">
                      <a16:colId xmlns:a16="http://schemas.microsoft.com/office/drawing/2014/main" val="1414961148"/>
                    </a:ext>
                  </a:extLst>
                </a:gridCol>
                <a:gridCol w="882127">
                  <a:extLst>
                    <a:ext uri="{9D8B030D-6E8A-4147-A177-3AD203B41FA5}">
                      <a16:colId xmlns:a16="http://schemas.microsoft.com/office/drawing/2014/main" val="3081440097"/>
                    </a:ext>
                  </a:extLst>
                </a:gridCol>
                <a:gridCol w="3076687">
                  <a:extLst>
                    <a:ext uri="{9D8B030D-6E8A-4147-A177-3AD203B41FA5}">
                      <a16:colId xmlns:a16="http://schemas.microsoft.com/office/drawing/2014/main" val="4157699580"/>
                    </a:ext>
                  </a:extLst>
                </a:gridCol>
                <a:gridCol w="1495312">
                  <a:extLst>
                    <a:ext uri="{9D8B030D-6E8A-4147-A177-3AD203B41FA5}">
                      <a16:colId xmlns:a16="http://schemas.microsoft.com/office/drawing/2014/main" val="1236418971"/>
                    </a:ext>
                  </a:extLst>
                </a:gridCol>
              </a:tblGrid>
              <a:tr h="559398">
                <a:tc>
                  <a:txBody>
                    <a:bodyPr/>
                    <a:lstStyle/>
                    <a:p>
                      <a:pPr>
                        <a:spcAft>
                          <a:spcPts val="0"/>
                        </a:spcAft>
                      </a:pPr>
                      <a:r>
                        <a:rPr lang="zh-TW" sz="2100" kern="100" dirty="0">
                          <a:solidFill>
                            <a:srgbClr val="FF0000"/>
                          </a:solidFill>
                          <a:effectLst/>
                        </a:rPr>
                        <a:t>排序</a:t>
                      </a:r>
                      <a:endParaRPr lang="zh-TW" sz="21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100" kern="100" dirty="0">
                          <a:effectLst/>
                        </a:rPr>
                        <a:t>課程名稱</a:t>
                      </a:r>
                      <a:endParaRPr lang="zh-TW" sz="2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l">
                        <a:spcAft>
                          <a:spcPts val="0"/>
                        </a:spcAft>
                      </a:pPr>
                      <a:r>
                        <a:rPr lang="zh-TW" sz="2100" kern="100" dirty="0">
                          <a:effectLst/>
                        </a:rPr>
                        <a:t>選課人科次</a:t>
                      </a:r>
                      <a:endParaRPr lang="zh-TW" sz="2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zh-TW" sz="2100" kern="100" dirty="0">
                          <a:solidFill>
                            <a:srgbClr val="FF0000"/>
                          </a:solidFill>
                          <a:effectLst/>
                        </a:rPr>
                        <a:t>排序</a:t>
                      </a:r>
                      <a:endParaRPr lang="zh-TW" sz="21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altLang="en-US" sz="2100" kern="100" dirty="0">
                          <a:effectLst/>
                        </a:rPr>
                        <a:t> </a:t>
                      </a:r>
                      <a:r>
                        <a:rPr lang="zh-TW" sz="2100" kern="100" dirty="0">
                          <a:effectLst/>
                        </a:rPr>
                        <a:t>課程名稱</a:t>
                      </a:r>
                      <a:endParaRPr lang="zh-TW" sz="2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100" kern="100" dirty="0">
                          <a:effectLst/>
                        </a:rPr>
                        <a:t>選課人科次</a:t>
                      </a:r>
                      <a:endParaRPr lang="zh-TW" sz="2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4078461615"/>
                  </a:ext>
                </a:extLst>
              </a:tr>
              <a:tr h="481286">
                <a:tc>
                  <a:txBody>
                    <a:bodyPr/>
                    <a:lstStyle/>
                    <a:p>
                      <a:pPr>
                        <a:spcAft>
                          <a:spcPts val="0"/>
                        </a:spcAft>
                      </a:pPr>
                      <a:r>
                        <a:rPr lang="en-US" sz="2000" kern="100" dirty="0">
                          <a:solidFill>
                            <a:srgbClr val="FF0000"/>
                          </a:solidFill>
                          <a:effectLst/>
                        </a:rPr>
                        <a:t>67</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100" dirty="0">
                          <a:effectLst/>
                        </a:rPr>
                        <a:t>環保與生活</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effectLst/>
                        </a:rPr>
                        <a:t>20</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solidFill>
                            <a:srgbClr val="FF0000"/>
                          </a:solidFill>
                          <a:effectLst/>
                        </a:rPr>
                        <a:t>77</a:t>
                      </a:r>
                      <a:r>
                        <a:rPr lang="zh-TW" altLang="en-US" sz="2000" kern="100" dirty="0">
                          <a:solidFill>
                            <a:srgbClr val="FF0000"/>
                          </a:solidFill>
                          <a:effectLst/>
                        </a:rPr>
                        <a:t> </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altLang="en-US" sz="2000" kern="100" dirty="0">
                          <a:effectLst/>
                        </a:rPr>
                        <a:t> </a:t>
                      </a:r>
                      <a:r>
                        <a:rPr lang="zh-TW" sz="2000" kern="100" dirty="0">
                          <a:solidFill>
                            <a:srgbClr val="0000FF"/>
                          </a:solidFill>
                          <a:effectLst/>
                        </a:rPr>
                        <a:t>兒童發展與保育</a:t>
                      </a:r>
                      <a:endParaRPr lang="zh-TW" sz="2000" kern="100" dirty="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effectLst/>
                        </a:rPr>
                        <a:t>16</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239421112"/>
                  </a:ext>
                </a:extLst>
              </a:tr>
              <a:tr h="428595">
                <a:tc>
                  <a:txBody>
                    <a:bodyPr/>
                    <a:lstStyle/>
                    <a:p>
                      <a:pPr>
                        <a:spcAft>
                          <a:spcPts val="0"/>
                        </a:spcAft>
                      </a:pPr>
                      <a:r>
                        <a:rPr lang="en-US" sz="2000" kern="100" dirty="0">
                          <a:solidFill>
                            <a:srgbClr val="FF0000"/>
                          </a:solidFill>
                          <a:effectLst/>
                        </a:rPr>
                        <a:t>68</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100" dirty="0">
                          <a:effectLst/>
                        </a:rPr>
                        <a:t>殯葬生死觀</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effectLst/>
                        </a:rPr>
                        <a:t>20</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solidFill>
                            <a:srgbClr val="FF0000"/>
                          </a:solidFill>
                          <a:effectLst/>
                        </a:rPr>
                        <a:t>78</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altLang="en-US" sz="2000" kern="100" dirty="0">
                          <a:effectLst/>
                        </a:rPr>
                        <a:t> </a:t>
                      </a:r>
                      <a:r>
                        <a:rPr lang="zh-TW" sz="2000" kern="100" dirty="0">
                          <a:solidFill>
                            <a:srgbClr val="0000FF"/>
                          </a:solidFill>
                          <a:effectLst/>
                        </a:rPr>
                        <a:t>家庭教育方案規劃</a:t>
                      </a:r>
                      <a:endParaRPr lang="zh-TW" sz="2000" kern="100" dirty="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effectLst/>
                        </a:rPr>
                        <a:t>15</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18357685"/>
                  </a:ext>
                </a:extLst>
              </a:tr>
              <a:tr h="474469">
                <a:tc>
                  <a:txBody>
                    <a:bodyPr/>
                    <a:lstStyle/>
                    <a:p>
                      <a:pPr>
                        <a:spcAft>
                          <a:spcPts val="0"/>
                        </a:spcAft>
                      </a:pPr>
                      <a:r>
                        <a:rPr lang="en-US" sz="2000" kern="100" dirty="0">
                          <a:solidFill>
                            <a:srgbClr val="FF0000"/>
                          </a:solidFill>
                          <a:effectLst/>
                        </a:rPr>
                        <a:t>69</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100" dirty="0">
                          <a:solidFill>
                            <a:srgbClr val="0000FF"/>
                          </a:solidFill>
                          <a:effectLst/>
                        </a:rPr>
                        <a:t>婚姻與家人關係</a:t>
                      </a:r>
                      <a:endParaRPr lang="zh-TW" sz="2000" kern="100" dirty="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effectLst/>
                        </a:rPr>
                        <a:t>19</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solidFill>
                            <a:srgbClr val="FF0000"/>
                          </a:solidFill>
                          <a:effectLst/>
                        </a:rPr>
                        <a:t>79</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altLang="en-US" sz="2000" kern="100" dirty="0">
                          <a:effectLst/>
                        </a:rPr>
                        <a:t> </a:t>
                      </a:r>
                      <a:r>
                        <a:rPr lang="zh-TW" sz="2000" kern="100" dirty="0">
                          <a:solidFill>
                            <a:srgbClr val="0000FF"/>
                          </a:solidFill>
                          <a:effectLst/>
                        </a:rPr>
                        <a:t>高齡者活動評估與設計</a:t>
                      </a:r>
                      <a:endParaRPr lang="zh-TW" sz="2000" kern="100" dirty="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effectLst/>
                        </a:rPr>
                        <a:t>12</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78189907"/>
                  </a:ext>
                </a:extLst>
              </a:tr>
              <a:tr h="408791">
                <a:tc>
                  <a:txBody>
                    <a:bodyPr/>
                    <a:lstStyle/>
                    <a:p>
                      <a:pPr>
                        <a:spcAft>
                          <a:spcPts val="0"/>
                        </a:spcAft>
                      </a:pPr>
                      <a:r>
                        <a:rPr lang="en-US" sz="2000" kern="100" dirty="0">
                          <a:solidFill>
                            <a:srgbClr val="FF0000"/>
                          </a:solidFill>
                          <a:effectLst/>
                        </a:rPr>
                        <a:t>70</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100">
                          <a:effectLst/>
                        </a:rPr>
                        <a:t>觀光行銷學</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effectLst/>
                        </a:rPr>
                        <a:t>18</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solidFill>
                            <a:srgbClr val="FF0000"/>
                          </a:solidFill>
                          <a:effectLst/>
                        </a:rPr>
                        <a:t>80</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altLang="en-US" sz="2000" kern="100" dirty="0">
                          <a:effectLst/>
                        </a:rPr>
                        <a:t> </a:t>
                      </a:r>
                      <a:r>
                        <a:rPr lang="zh-TW" sz="2000" kern="100" dirty="0">
                          <a:solidFill>
                            <a:srgbClr val="0000FF"/>
                          </a:solidFill>
                          <a:effectLst/>
                        </a:rPr>
                        <a:t>高齡友善空間與輔具應用</a:t>
                      </a:r>
                      <a:endParaRPr lang="zh-TW" sz="2000" kern="100" dirty="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effectLst/>
                        </a:rPr>
                        <a:t>12</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266772707"/>
                  </a:ext>
                </a:extLst>
              </a:tr>
              <a:tr h="342542">
                <a:tc>
                  <a:txBody>
                    <a:bodyPr/>
                    <a:lstStyle/>
                    <a:p>
                      <a:pPr>
                        <a:spcAft>
                          <a:spcPts val="0"/>
                        </a:spcAft>
                      </a:pPr>
                      <a:r>
                        <a:rPr lang="en-US" sz="2000" kern="100" dirty="0">
                          <a:solidFill>
                            <a:srgbClr val="FF0000"/>
                          </a:solidFill>
                          <a:effectLst/>
                        </a:rPr>
                        <a:t>71</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100">
                          <a:effectLst/>
                        </a:rPr>
                        <a:t>觀光資源規劃與管理</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effectLst/>
                        </a:rPr>
                        <a:t>18</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solidFill>
                            <a:srgbClr val="FF0000"/>
                          </a:solidFill>
                          <a:effectLst/>
                        </a:rPr>
                        <a:t>81</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altLang="en-US" sz="2000" kern="100" dirty="0">
                          <a:effectLst/>
                        </a:rPr>
                        <a:t> </a:t>
                      </a:r>
                      <a:r>
                        <a:rPr lang="zh-TW" sz="2000" kern="100" dirty="0">
                          <a:effectLst/>
                        </a:rPr>
                        <a:t>殯葬設施</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effectLst/>
                        </a:rPr>
                        <a:t>11</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75594091"/>
                  </a:ext>
                </a:extLst>
              </a:tr>
              <a:tr h="342542">
                <a:tc>
                  <a:txBody>
                    <a:bodyPr/>
                    <a:lstStyle/>
                    <a:p>
                      <a:pPr>
                        <a:spcAft>
                          <a:spcPts val="0"/>
                        </a:spcAft>
                      </a:pPr>
                      <a:r>
                        <a:rPr lang="en-US" sz="2000" kern="100" dirty="0">
                          <a:solidFill>
                            <a:srgbClr val="FF0000"/>
                          </a:solidFill>
                          <a:effectLst/>
                        </a:rPr>
                        <a:t>72</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100">
                          <a:effectLst/>
                        </a:rPr>
                        <a:t>觀光學概論</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effectLst/>
                        </a:rPr>
                        <a:t>18</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solidFill>
                            <a:srgbClr val="FF0000"/>
                          </a:solidFill>
                          <a:effectLst/>
                        </a:rPr>
                        <a:t>82</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altLang="en-US" sz="2000" kern="100" dirty="0">
                          <a:effectLst/>
                        </a:rPr>
                        <a:t> </a:t>
                      </a:r>
                      <a:r>
                        <a:rPr lang="zh-TW" sz="2000" kern="100" dirty="0">
                          <a:effectLst/>
                        </a:rPr>
                        <a:t>殯葬倫理</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effectLst/>
                        </a:rPr>
                        <a:t>9</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250473447"/>
                  </a:ext>
                </a:extLst>
              </a:tr>
              <a:tr h="342542">
                <a:tc>
                  <a:txBody>
                    <a:bodyPr/>
                    <a:lstStyle/>
                    <a:p>
                      <a:pPr>
                        <a:spcAft>
                          <a:spcPts val="0"/>
                        </a:spcAft>
                      </a:pPr>
                      <a:r>
                        <a:rPr lang="en-US" sz="2000" kern="100" dirty="0">
                          <a:solidFill>
                            <a:srgbClr val="FF0000"/>
                          </a:solidFill>
                          <a:effectLst/>
                        </a:rPr>
                        <a:t>73</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100">
                          <a:effectLst/>
                        </a:rPr>
                        <a:t>輔導原理與實務</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effectLst/>
                        </a:rPr>
                        <a:t>17</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solidFill>
                            <a:srgbClr val="FF0000"/>
                          </a:solidFill>
                          <a:effectLst/>
                        </a:rPr>
                        <a:t>83</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altLang="en-US" sz="2000" kern="100" dirty="0">
                          <a:effectLst/>
                        </a:rPr>
                        <a:t> </a:t>
                      </a:r>
                      <a:r>
                        <a:rPr lang="zh-TW" sz="2000" kern="100" dirty="0">
                          <a:solidFill>
                            <a:srgbClr val="0000FF"/>
                          </a:solidFill>
                          <a:effectLst/>
                        </a:rPr>
                        <a:t>托育服務</a:t>
                      </a:r>
                      <a:endParaRPr lang="zh-TW" sz="2000" kern="100" dirty="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effectLst/>
                        </a:rPr>
                        <a:t>5</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4217852304"/>
                  </a:ext>
                </a:extLst>
              </a:tr>
              <a:tr h="342542">
                <a:tc>
                  <a:txBody>
                    <a:bodyPr/>
                    <a:lstStyle/>
                    <a:p>
                      <a:pPr>
                        <a:spcAft>
                          <a:spcPts val="0"/>
                        </a:spcAft>
                      </a:pPr>
                      <a:r>
                        <a:rPr lang="en-US" sz="2000" kern="100" dirty="0">
                          <a:solidFill>
                            <a:srgbClr val="FF0000"/>
                          </a:solidFill>
                          <a:effectLst/>
                        </a:rPr>
                        <a:t>74</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100" dirty="0">
                          <a:solidFill>
                            <a:srgbClr val="0000FF"/>
                          </a:solidFill>
                          <a:effectLst/>
                        </a:rPr>
                        <a:t>家庭概論</a:t>
                      </a:r>
                      <a:endParaRPr lang="zh-TW" sz="2000" kern="100" dirty="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effectLst/>
                        </a:rPr>
                        <a:t>17</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solidFill>
                            <a:srgbClr val="FF0000"/>
                          </a:solidFill>
                          <a:effectLst/>
                        </a:rPr>
                        <a:t>84</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altLang="en-US" sz="2000" kern="100" dirty="0">
                          <a:effectLst/>
                        </a:rPr>
                        <a:t> </a:t>
                      </a:r>
                      <a:r>
                        <a:rPr lang="zh-TW" sz="2000" kern="100" dirty="0">
                          <a:solidFill>
                            <a:srgbClr val="0000FF"/>
                          </a:solidFill>
                          <a:effectLst/>
                        </a:rPr>
                        <a:t>青少年心理與輔導</a:t>
                      </a:r>
                      <a:endParaRPr lang="zh-TW" sz="2000" kern="100" dirty="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effectLst/>
                        </a:rPr>
                        <a:t>4</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402143912"/>
                  </a:ext>
                </a:extLst>
              </a:tr>
              <a:tr h="497303">
                <a:tc>
                  <a:txBody>
                    <a:bodyPr/>
                    <a:lstStyle/>
                    <a:p>
                      <a:pPr>
                        <a:spcAft>
                          <a:spcPts val="0"/>
                        </a:spcAft>
                      </a:pPr>
                      <a:r>
                        <a:rPr lang="en-US" sz="2000" kern="100" dirty="0">
                          <a:solidFill>
                            <a:srgbClr val="FF0000"/>
                          </a:solidFill>
                          <a:effectLst/>
                        </a:rPr>
                        <a:t>75</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100">
                          <a:effectLst/>
                        </a:rPr>
                        <a:t>環境教育與解說</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effectLst/>
                        </a:rPr>
                        <a:t>17</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solidFill>
                            <a:srgbClr val="FF0000"/>
                          </a:solidFill>
                          <a:effectLst/>
                        </a:rPr>
                        <a:t>85</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altLang="en-US" sz="2000" kern="100" dirty="0">
                          <a:effectLst/>
                        </a:rPr>
                        <a:t> </a:t>
                      </a:r>
                      <a:r>
                        <a:rPr lang="zh-TW" sz="2000" kern="100" dirty="0">
                          <a:solidFill>
                            <a:srgbClr val="0000FF"/>
                          </a:solidFill>
                          <a:effectLst/>
                        </a:rPr>
                        <a:t>幸福學－正向心理學觀點</a:t>
                      </a:r>
                      <a:endParaRPr lang="zh-TW" sz="2000" kern="100" dirty="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effectLst/>
                        </a:rPr>
                        <a:t>3</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96784051"/>
                  </a:ext>
                </a:extLst>
              </a:tr>
              <a:tr h="342542">
                <a:tc>
                  <a:txBody>
                    <a:bodyPr/>
                    <a:lstStyle/>
                    <a:p>
                      <a:pPr>
                        <a:spcAft>
                          <a:spcPts val="0"/>
                        </a:spcAft>
                      </a:pPr>
                      <a:r>
                        <a:rPr lang="en-US" sz="2000" kern="100" dirty="0">
                          <a:solidFill>
                            <a:srgbClr val="FF0000"/>
                          </a:solidFill>
                          <a:effectLst/>
                        </a:rPr>
                        <a:t>76</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000" kern="100">
                          <a:effectLst/>
                        </a:rPr>
                        <a:t>團體輔導理論與實務</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effectLst/>
                        </a:rPr>
                        <a:t>16</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solidFill>
                            <a:srgbClr val="FF0000"/>
                          </a:solidFill>
                          <a:effectLst/>
                        </a:rPr>
                        <a:t>86</a:t>
                      </a:r>
                      <a:endParaRPr lang="zh-TW" sz="20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altLang="en-US" sz="2000" kern="100" dirty="0">
                          <a:effectLst/>
                        </a:rPr>
                        <a:t> </a:t>
                      </a:r>
                      <a:r>
                        <a:rPr lang="zh-TW" sz="2000" kern="100" dirty="0">
                          <a:effectLst/>
                        </a:rPr>
                        <a:t>學習輔導</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r">
                        <a:spcAft>
                          <a:spcPts val="0"/>
                        </a:spcAft>
                      </a:pPr>
                      <a:r>
                        <a:rPr lang="en-US" sz="2000" kern="100" dirty="0">
                          <a:effectLst/>
                        </a:rPr>
                        <a:t>1</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892788822"/>
                  </a:ext>
                </a:extLst>
              </a:tr>
            </a:tbl>
          </a:graphicData>
        </a:graphic>
      </p:graphicFrame>
      <p:sp>
        <p:nvSpPr>
          <p:cNvPr id="4" name="投影片編號版面配置區 3">
            <a:extLst>
              <a:ext uri="{FF2B5EF4-FFF2-40B4-BE49-F238E27FC236}">
                <a16:creationId xmlns:a16="http://schemas.microsoft.com/office/drawing/2014/main" id="{752261D0-2319-48A1-85CD-5E3FE8F00BBF}"/>
              </a:ext>
            </a:extLst>
          </p:cNvPr>
          <p:cNvSpPr>
            <a:spLocks noGrp="1"/>
          </p:cNvSpPr>
          <p:nvPr>
            <p:ph type="sldNum" sz="quarter" idx="12"/>
          </p:nvPr>
        </p:nvSpPr>
        <p:spPr/>
        <p:txBody>
          <a:bodyPr/>
          <a:lstStyle/>
          <a:p>
            <a:fld id="{0FF54DE5-C571-48E8-A5BC-B369434E2F44}" type="slidenum">
              <a:rPr lang="en-US" altLang="zh-TW" noProof="0" smtClean="0"/>
              <a:pPr/>
              <a:t>35</a:t>
            </a:fld>
            <a:endParaRPr lang="zh-TW" altLang="en-US" noProof="0" dirty="0"/>
          </a:p>
        </p:txBody>
      </p:sp>
    </p:spTree>
    <p:extLst>
      <p:ext uri="{BB962C8B-B14F-4D97-AF65-F5344CB8AC3E}">
        <p14:creationId xmlns:p14="http://schemas.microsoft.com/office/powerpoint/2010/main" val="3635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867E777-E620-43AD-B014-7E56FC95C238}"/>
              </a:ext>
            </a:extLst>
          </p:cNvPr>
          <p:cNvSpPr>
            <a:spLocks noGrp="1"/>
          </p:cNvSpPr>
          <p:nvPr>
            <p:ph type="title"/>
          </p:nvPr>
        </p:nvSpPr>
        <p:spPr/>
        <p:txBody>
          <a:bodyPr/>
          <a:lstStyle/>
          <a:p>
            <a:r>
              <a:rPr lang="zh-TW" altLang="en-US" dirty="0"/>
              <a:t>受刑人不重視家庭教育課程</a:t>
            </a:r>
            <a:r>
              <a:rPr lang="en-US" altLang="zh-TW" dirty="0"/>
              <a:t>?</a:t>
            </a:r>
            <a:endParaRPr lang="zh-TW" altLang="en-US" dirty="0"/>
          </a:p>
        </p:txBody>
      </p:sp>
      <p:sp>
        <p:nvSpPr>
          <p:cNvPr id="3" name="內容版面配置區 2">
            <a:extLst>
              <a:ext uri="{FF2B5EF4-FFF2-40B4-BE49-F238E27FC236}">
                <a16:creationId xmlns:a16="http://schemas.microsoft.com/office/drawing/2014/main" id="{14871408-2B7B-41FB-A7D9-4B6B36011AE7}"/>
              </a:ext>
            </a:extLst>
          </p:cNvPr>
          <p:cNvSpPr>
            <a:spLocks noGrp="1"/>
          </p:cNvSpPr>
          <p:nvPr>
            <p:ph idx="1"/>
          </p:nvPr>
        </p:nvSpPr>
        <p:spPr/>
        <p:txBody>
          <a:bodyPr>
            <a:normAutofit/>
          </a:bodyPr>
          <a:lstStyle/>
          <a:p>
            <a:r>
              <a:rPr lang="zh-TW" altLang="en-US" sz="2400" dirty="0">
                <a:latin typeface="標楷體" panose="03000509000000000000" pitchFamily="65" charset="-120"/>
                <a:ea typeface="標楷體" panose="03000509000000000000" pitchFamily="65" charset="-120"/>
              </a:rPr>
              <a:t>家庭是人類社會最重要的初級團體，是多數人出生、成長、發展、社會化最重要的根據地；不同家庭背景，往往成就出不同的社會公民。</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相關文獻資料顯示，犯罪者往往來自破碎家庭或家庭功能不彰的家庭；從</a:t>
            </a:r>
            <a:r>
              <a:rPr lang="en-US" altLang="zh-TW" sz="2400" dirty="0" err="1">
                <a:latin typeface="標楷體" panose="03000509000000000000" pitchFamily="65" charset="-120"/>
                <a:ea typeface="標楷體" panose="03000509000000000000" pitchFamily="65" charset="-120"/>
              </a:rPr>
              <a:t>Hirshi</a:t>
            </a:r>
            <a:r>
              <a:rPr lang="en-US" altLang="zh-TW" sz="2400" dirty="0">
                <a:latin typeface="標楷體" panose="03000509000000000000" pitchFamily="65" charset="-120"/>
                <a:ea typeface="標楷體" panose="03000509000000000000" pitchFamily="65" charset="-120"/>
              </a:rPr>
              <a:t>(1969)</a:t>
            </a:r>
            <a:r>
              <a:rPr lang="zh-TW" altLang="en-US" sz="2400" dirty="0">
                <a:latin typeface="標楷體" panose="03000509000000000000" pitchFamily="65" charset="-120"/>
                <a:ea typeface="標楷體" panose="03000509000000000000" pitchFamily="65" charset="-120"/>
              </a:rPr>
              <a:t>的社會控制理論所提出的</a:t>
            </a:r>
            <a:r>
              <a:rPr lang="zh-TW" altLang="en-US" sz="2400" dirty="0">
                <a:solidFill>
                  <a:srgbClr val="0000FF"/>
                </a:solidFill>
                <a:latin typeface="標楷體" panose="03000509000000000000" pitchFamily="65" charset="-120"/>
                <a:ea typeface="標楷體" panose="03000509000000000000" pitchFamily="65" charset="-120"/>
              </a:rPr>
              <a:t>社會鍵</a:t>
            </a:r>
            <a:r>
              <a:rPr lang="en-US" altLang="zh-TW" sz="2400" dirty="0">
                <a:latin typeface="標楷體" panose="03000509000000000000" pitchFamily="65" charset="-120"/>
                <a:ea typeface="標楷體" panose="03000509000000000000" pitchFamily="65" charset="-120"/>
              </a:rPr>
              <a:t>(social bonding)</a:t>
            </a:r>
            <a:r>
              <a:rPr lang="zh-TW" altLang="en-US" sz="2400" dirty="0">
                <a:latin typeface="標楷體" panose="03000509000000000000" pitchFamily="65" charset="-120"/>
                <a:ea typeface="標楷體" panose="03000509000000000000" pitchFamily="65" charset="-120"/>
              </a:rPr>
              <a:t>觀點而言，</a:t>
            </a:r>
            <a:r>
              <a:rPr lang="zh-TW" altLang="en-US" sz="2400" dirty="0">
                <a:solidFill>
                  <a:srgbClr val="0000FF"/>
                </a:solidFill>
                <a:latin typeface="標楷體" panose="03000509000000000000" pitchFamily="65" charset="-120"/>
                <a:ea typeface="標楷體" panose="03000509000000000000" pitchFamily="65" charset="-120"/>
              </a:rPr>
              <a:t>犯罪者與家庭及社會連結的正向聯繫力量是薄弱的</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具正向功能的家庭應能提供個體正向價值觀、行塑個體正向行為及合於社會道德規範的社會化行為。來自不同家庭背景的受刑人，</a:t>
            </a:r>
            <a:r>
              <a:rPr lang="zh-TW" altLang="en-US" sz="2400" dirty="0">
                <a:solidFill>
                  <a:srgbClr val="0000FF"/>
                </a:solidFill>
                <a:latin typeface="標楷體" panose="03000509000000000000" pitchFamily="65" charset="-120"/>
                <a:ea typeface="標楷體" panose="03000509000000000000" pitchFamily="65" charset="-120"/>
              </a:rPr>
              <a:t>在獄中是否對家庭的重要性有深刻的反思</a:t>
            </a:r>
            <a:r>
              <a:rPr lang="en-US" altLang="zh-TW" sz="2400" dirty="0">
                <a:solidFill>
                  <a:srgbClr val="0000FF"/>
                </a:solidFill>
                <a:latin typeface="標楷體" panose="03000509000000000000" pitchFamily="65" charset="-120"/>
                <a:ea typeface="標楷體" panose="03000509000000000000" pitchFamily="65" charset="-120"/>
              </a:rPr>
              <a:t>?</a:t>
            </a:r>
            <a:r>
              <a:rPr lang="zh-TW" altLang="en-US" sz="2400" dirty="0">
                <a:solidFill>
                  <a:srgbClr val="0000FF"/>
                </a:solidFill>
                <a:latin typeface="標楷體" panose="03000509000000000000" pitchFamily="65" charset="-120"/>
                <a:ea typeface="標楷體" panose="03000509000000000000" pitchFamily="65" charset="-120"/>
              </a:rPr>
              <a:t> 是否希望與家人建立良好關係</a:t>
            </a:r>
            <a:r>
              <a:rPr lang="en-US" altLang="zh-TW" sz="2400" dirty="0">
                <a:solidFill>
                  <a:srgbClr val="0000FF"/>
                </a:solidFill>
                <a:latin typeface="標楷體" panose="03000509000000000000" pitchFamily="65" charset="-120"/>
                <a:ea typeface="標楷體" panose="03000509000000000000" pitchFamily="65" charset="-120"/>
              </a:rPr>
              <a:t>?</a:t>
            </a:r>
            <a:r>
              <a:rPr lang="zh-TW" altLang="en-US" sz="2400" dirty="0">
                <a:solidFill>
                  <a:srgbClr val="0000FF"/>
                </a:solidFill>
                <a:latin typeface="標楷體" panose="03000509000000000000" pitchFamily="65" charset="-120"/>
                <a:ea typeface="標楷體" panose="03000509000000000000" pitchFamily="65" charset="-120"/>
              </a:rPr>
              <a:t>進而相修讀生活科學系家庭教育的相關課程</a:t>
            </a:r>
            <a:r>
              <a:rPr lang="en-US" altLang="zh-TW" sz="2400" dirty="0">
                <a:solidFill>
                  <a:srgbClr val="0000FF"/>
                </a:solidFill>
                <a:latin typeface="標楷體" panose="03000509000000000000" pitchFamily="65" charset="-120"/>
                <a:ea typeface="標楷體" panose="03000509000000000000" pitchFamily="65" charset="-120"/>
              </a:rPr>
              <a:t>?</a:t>
            </a:r>
            <a:r>
              <a:rPr lang="zh-TW" altLang="en-US" sz="2400" dirty="0">
                <a:solidFill>
                  <a:srgbClr val="0000FF"/>
                </a:solidFill>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是後續應努力推展的方向之一。</a:t>
            </a:r>
          </a:p>
        </p:txBody>
      </p:sp>
      <p:sp>
        <p:nvSpPr>
          <p:cNvPr id="4" name="投影片編號版面配置區 3">
            <a:extLst>
              <a:ext uri="{FF2B5EF4-FFF2-40B4-BE49-F238E27FC236}">
                <a16:creationId xmlns:a16="http://schemas.microsoft.com/office/drawing/2014/main" id="{72A29E20-A56D-4A23-9965-91091A15216C}"/>
              </a:ext>
            </a:extLst>
          </p:cNvPr>
          <p:cNvSpPr>
            <a:spLocks noGrp="1"/>
          </p:cNvSpPr>
          <p:nvPr>
            <p:ph type="sldNum" sz="quarter" idx="12"/>
          </p:nvPr>
        </p:nvSpPr>
        <p:spPr/>
        <p:txBody>
          <a:bodyPr/>
          <a:lstStyle/>
          <a:p>
            <a:fld id="{0FF54DE5-C571-48E8-A5BC-B369434E2F44}" type="slidenum">
              <a:rPr lang="en-US" altLang="zh-TW" noProof="0" smtClean="0"/>
              <a:pPr/>
              <a:t>36</a:t>
            </a:fld>
            <a:endParaRPr lang="zh-TW" altLang="en-US" noProof="0" dirty="0"/>
          </a:p>
        </p:txBody>
      </p:sp>
    </p:spTree>
    <p:extLst>
      <p:ext uri="{BB962C8B-B14F-4D97-AF65-F5344CB8AC3E}">
        <p14:creationId xmlns:p14="http://schemas.microsoft.com/office/powerpoint/2010/main" val="394048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593042532"/>
              </p:ext>
            </p:extLst>
          </p:nvPr>
        </p:nvGraphicFramePr>
        <p:xfrm>
          <a:off x="1236372" y="2086377"/>
          <a:ext cx="9620518" cy="2833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標題 1"/>
          <p:cNvSpPr txBox="1">
            <a:spLocks/>
          </p:cNvSpPr>
          <p:nvPr/>
        </p:nvSpPr>
        <p:spPr>
          <a:xfrm>
            <a:off x="1441526" y="1210614"/>
            <a:ext cx="9415364" cy="683765"/>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icrosoft JhengHei UI" panose="020B0604030504040204" pitchFamily="34" charset="-120"/>
                <a:ea typeface="Microsoft JhengHei UI" panose="020B0604030504040204" pitchFamily="34" charset="-120"/>
                <a:cs typeface="+mj-cs"/>
              </a:defRPr>
            </a:lvl1pPr>
          </a:lstStyle>
          <a:p>
            <a:r>
              <a:rPr lang="zh-TW" altLang="en-US" sz="3200" dirty="0"/>
              <a:t>受刑人修讀</a:t>
            </a:r>
            <a:r>
              <a:rPr lang="zh-TW" altLang="zh-TW" sz="3200" dirty="0"/>
              <a:t>空中大學</a:t>
            </a:r>
            <a:r>
              <a:rPr lang="zh-TW" altLang="en-US" sz="3200" dirty="0"/>
              <a:t>課程，</a:t>
            </a:r>
            <a:r>
              <a:rPr lang="zh-TW" altLang="zh-TW" sz="3200" dirty="0"/>
              <a:t>出獄</a:t>
            </a:r>
            <a:r>
              <a:rPr lang="zh-TW" altLang="en-US" sz="3200" dirty="0"/>
              <a:t>後</a:t>
            </a:r>
            <a:r>
              <a:rPr lang="zh-TW" altLang="zh-TW" sz="3200" dirty="0"/>
              <a:t>生活</a:t>
            </a:r>
            <a:r>
              <a:rPr lang="zh-TW" altLang="en-US" sz="3200" dirty="0"/>
              <a:t>之</a:t>
            </a:r>
            <a:r>
              <a:rPr lang="zh-TW" altLang="zh-TW" sz="3200" dirty="0"/>
              <a:t>適應</a:t>
            </a:r>
            <a:endParaRPr lang="zh-TW" altLang="en-US" sz="3200" dirty="0"/>
          </a:p>
        </p:txBody>
      </p:sp>
      <p:sp>
        <p:nvSpPr>
          <p:cNvPr id="5" name="圓角矩形 4"/>
          <p:cNvSpPr/>
          <p:nvPr/>
        </p:nvSpPr>
        <p:spPr>
          <a:xfrm>
            <a:off x="3425779" y="5203066"/>
            <a:ext cx="5318975" cy="1120462"/>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zh-TW" altLang="en-US" sz="2500" dirty="0"/>
              <a:t>一、假釋出獄之受刑人</a:t>
            </a:r>
            <a:endParaRPr lang="en-US" altLang="zh-TW" sz="2500" dirty="0"/>
          </a:p>
          <a:p>
            <a:pPr algn="ctr">
              <a:spcBef>
                <a:spcPts val="1200"/>
              </a:spcBef>
            </a:pPr>
            <a:r>
              <a:rPr lang="zh-TW" altLang="en-US" sz="2500" dirty="0"/>
              <a:t>二、執刑期滿出獄之受刑人</a:t>
            </a:r>
          </a:p>
        </p:txBody>
      </p:sp>
      <p:sp>
        <p:nvSpPr>
          <p:cNvPr id="2" name="投影片編號版面配置區 1">
            <a:extLst>
              <a:ext uri="{FF2B5EF4-FFF2-40B4-BE49-F238E27FC236}">
                <a16:creationId xmlns:a16="http://schemas.microsoft.com/office/drawing/2014/main" id="{B1752DC9-369D-463A-8DB0-F8576C52A6B0}"/>
              </a:ext>
            </a:extLst>
          </p:cNvPr>
          <p:cNvSpPr>
            <a:spLocks noGrp="1"/>
          </p:cNvSpPr>
          <p:nvPr>
            <p:ph type="sldNum" sz="quarter" idx="12"/>
          </p:nvPr>
        </p:nvSpPr>
        <p:spPr/>
        <p:txBody>
          <a:bodyPr/>
          <a:lstStyle/>
          <a:p>
            <a:pPr rtl="0"/>
            <a:fld id="{0FF54DE5-C571-48E8-A5BC-B369434E2F44}" type="slidenum">
              <a:rPr lang="en-US" altLang="zh-TW" noProof="0" smtClean="0"/>
              <a:pPr rtl="0"/>
              <a:t>37</a:t>
            </a:fld>
            <a:endParaRPr lang="en-US" altLang="zh-TW" noProof="0" dirty="0"/>
          </a:p>
        </p:txBody>
      </p:sp>
    </p:spTree>
    <p:extLst>
      <p:ext uri="{BB962C8B-B14F-4D97-AF65-F5344CB8AC3E}">
        <p14:creationId xmlns:p14="http://schemas.microsoft.com/office/powerpoint/2010/main" val="250223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00DF743-E4B0-4195-A305-8590F2F93025}"/>
              </a:ext>
            </a:extLst>
          </p:cNvPr>
          <p:cNvSpPr>
            <a:spLocks noGrp="1"/>
          </p:cNvSpPr>
          <p:nvPr>
            <p:ph type="title"/>
          </p:nvPr>
        </p:nvSpPr>
        <p:spPr/>
        <p:txBody>
          <a:bodyPr/>
          <a:lstStyle/>
          <a:p>
            <a:r>
              <a:rPr lang="zh-TW" altLang="en-US" dirty="0"/>
              <a:t>矯正教育的目標</a:t>
            </a:r>
          </a:p>
        </p:txBody>
      </p:sp>
      <p:sp>
        <p:nvSpPr>
          <p:cNvPr id="3" name="內容版面配置區 2">
            <a:extLst>
              <a:ext uri="{FF2B5EF4-FFF2-40B4-BE49-F238E27FC236}">
                <a16:creationId xmlns:a16="http://schemas.microsoft.com/office/drawing/2014/main" id="{20BC467D-E196-4B18-95B6-B2003BE138A2}"/>
              </a:ext>
            </a:extLst>
          </p:cNvPr>
          <p:cNvSpPr>
            <a:spLocks noGrp="1"/>
          </p:cNvSpPr>
          <p:nvPr>
            <p:ph idx="1"/>
          </p:nvPr>
        </p:nvSpPr>
        <p:spPr/>
        <p:txBody>
          <a:bodyPr/>
          <a:lstStyle/>
          <a:p>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基本識字能力</a:t>
            </a:r>
            <a:endParaRPr lang="en-US" altLang="zh-TW"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提昇自我價值感</a:t>
            </a:r>
            <a:endParaRPr lang="en-US" altLang="zh-TW"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激發學習意願</a:t>
            </a:r>
            <a:endParaRPr lang="en-US" altLang="zh-TW"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4.</a:t>
            </a:r>
            <a:r>
              <a:rPr lang="zh-TW" altLang="en-US" sz="2400" dirty="0">
                <a:solidFill>
                  <a:srgbClr val="0000FF"/>
                </a:solidFill>
                <a:latin typeface="標楷體" panose="03000509000000000000" pitchFamily="65" charset="-120"/>
                <a:ea typeface="標楷體" panose="03000509000000000000" pitchFamily="65" charset="-120"/>
              </a:rPr>
              <a:t>發展道德觀念</a:t>
            </a:r>
            <a:endParaRPr lang="en-US" altLang="zh-TW" sz="2400" dirty="0">
              <a:solidFill>
                <a:srgbClr val="0000FF"/>
              </a:solidFill>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5.</a:t>
            </a:r>
            <a:r>
              <a:rPr lang="zh-TW" altLang="en-US" sz="2400" dirty="0">
                <a:latin typeface="標楷體" panose="03000509000000000000" pitchFamily="65" charset="-120"/>
                <a:ea typeface="標楷體" panose="03000509000000000000" pitchFamily="65" charset="-120"/>
              </a:rPr>
              <a:t>提供適當與合宜的職業訓練</a:t>
            </a:r>
          </a:p>
          <a:p>
            <a:endParaRPr lang="zh-TW" altLang="en-US" dirty="0"/>
          </a:p>
        </p:txBody>
      </p:sp>
      <p:sp>
        <p:nvSpPr>
          <p:cNvPr id="4" name="投影片編號版面配置區 3">
            <a:extLst>
              <a:ext uri="{FF2B5EF4-FFF2-40B4-BE49-F238E27FC236}">
                <a16:creationId xmlns:a16="http://schemas.microsoft.com/office/drawing/2014/main" id="{6A02E976-8EBF-46B2-8059-936F14E30AA6}"/>
              </a:ext>
            </a:extLst>
          </p:cNvPr>
          <p:cNvSpPr>
            <a:spLocks noGrp="1"/>
          </p:cNvSpPr>
          <p:nvPr>
            <p:ph type="sldNum" sz="quarter" idx="12"/>
          </p:nvPr>
        </p:nvSpPr>
        <p:spPr/>
        <p:txBody>
          <a:bodyPr/>
          <a:lstStyle/>
          <a:p>
            <a:fld id="{0FF54DE5-C571-48E8-A5BC-B369434E2F44}" type="slidenum">
              <a:rPr lang="en-US" altLang="zh-TW" noProof="0" smtClean="0"/>
              <a:pPr/>
              <a:t>38</a:t>
            </a:fld>
            <a:endParaRPr lang="zh-TW" altLang="en-US" noProof="0" dirty="0"/>
          </a:p>
        </p:txBody>
      </p:sp>
      <p:sp>
        <p:nvSpPr>
          <p:cNvPr id="5" name="語音泡泡: 橢圓形 4">
            <a:extLst>
              <a:ext uri="{FF2B5EF4-FFF2-40B4-BE49-F238E27FC236}">
                <a16:creationId xmlns:a16="http://schemas.microsoft.com/office/drawing/2014/main" id="{9428636C-5DF0-415B-AA54-2F7CA77186DB}"/>
              </a:ext>
            </a:extLst>
          </p:cNvPr>
          <p:cNvSpPr/>
          <p:nvPr/>
        </p:nvSpPr>
        <p:spPr>
          <a:xfrm>
            <a:off x="4367606" y="2119256"/>
            <a:ext cx="6717976" cy="1172584"/>
          </a:xfrm>
          <a:prstGeom prst="wedgeEllipseCallout">
            <a:avLst>
              <a:gd name="adj1" fmla="val -56222"/>
              <a:gd name="adj2" fmla="val 744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空大人文學系</a:t>
            </a:r>
            <a:r>
              <a:rPr lang="en-US" altLang="zh-TW" dirty="0"/>
              <a:t>[</a:t>
            </a:r>
            <a:r>
              <a:rPr lang="zh-TW" altLang="en-US" dirty="0"/>
              <a:t>善惡報應思想的故事</a:t>
            </a:r>
            <a:r>
              <a:rPr lang="en-US" altLang="zh-TW" dirty="0"/>
              <a:t>]</a:t>
            </a:r>
            <a:r>
              <a:rPr lang="zh-TW" altLang="en-US" dirty="0"/>
              <a:t>、生科系</a:t>
            </a:r>
            <a:r>
              <a:rPr lang="en-US" altLang="zh-TW" dirty="0"/>
              <a:t>[</a:t>
            </a:r>
            <a:r>
              <a:rPr lang="zh-TW" altLang="en-US" dirty="0"/>
              <a:t>健康管理</a:t>
            </a:r>
            <a:r>
              <a:rPr lang="en-US" altLang="zh-TW" dirty="0"/>
              <a:t>]</a:t>
            </a:r>
            <a:r>
              <a:rPr lang="zh-TW" altLang="en-US" dirty="0"/>
              <a:t>等課程很不錯喔</a:t>
            </a:r>
            <a:r>
              <a:rPr lang="en-US" altLang="zh-TW" dirty="0"/>
              <a:t>!</a:t>
            </a:r>
            <a:endParaRPr lang="zh-TW" altLang="en-US" dirty="0"/>
          </a:p>
        </p:txBody>
      </p:sp>
    </p:spTree>
    <p:extLst>
      <p:ext uri="{BB962C8B-B14F-4D97-AF65-F5344CB8AC3E}">
        <p14:creationId xmlns:p14="http://schemas.microsoft.com/office/powerpoint/2010/main" val="247243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3200" dirty="0"/>
              <a:t>矯正機關之四大核心理念：</a:t>
            </a:r>
            <a:endParaRPr lang="zh-TW" altLang="en-US" sz="3200" dirty="0"/>
          </a:p>
        </p:txBody>
      </p:sp>
      <p:pic>
        <p:nvPicPr>
          <p:cNvPr id="4" name="內容版面配置區 3" descr="現貨大S小S美國Paul Mitchell氣囊按摩梳寶美奇427氣墊木板梳子"/>
          <p:cNvPicPr>
            <a:picLocks noGrp="1"/>
          </p:cNvPicPr>
          <p:nvPr>
            <p:ph idx="1"/>
          </p:nvPr>
        </p:nvPicPr>
        <p:blipFill rotWithShape="1">
          <a:blip r:embed="rId3" cstate="print">
            <a:extLst>
              <a:ext uri="{28A0092B-C50C-407E-A947-70E740481C1C}">
                <a14:useLocalDpi xmlns:a14="http://schemas.microsoft.com/office/drawing/2010/main" val="0"/>
              </a:ext>
            </a:extLst>
          </a:blip>
          <a:srcRect l="11727" t="4069" r="9982" b="19964"/>
          <a:stretch/>
        </p:blipFill>
        <p:spPr bwMode="auto">
          <a:xfrm>
            <a:off x="322729" y="1638660"/>
            <a:ext cx="4421393" cy="3880013"/>
          </a:xfrm>
          <a:prstGeom prst="rect">
            <a:avLst/>
          </a:prstGeom>
          <a:ln>
            <a:noFill/>
          </a:ln>
          <a:effectLst>
            <a:softEdge rad="112500"/>
          </a:effectLst>
          <a:extLst>
            <a:ext uri="{53640926-AAD7-44D8-BBD7-CCE9431645EC}">
              <a14:shadowObscured xmlns:a14="http://schemas.microsoft.com/office/drawing/2010/main"/>
            </a:ext>
          </a:extLst>
        </p:spPr>
      </p:pic>
      <p:sp>
        <p:nvSpPr>
          <p:cNvPr id="6" name="文字方塊 5"/>
          <p:cNvSpPr txBox="1"/>
          <p:nvPr/>
        </p:nvSpPr>
        <p:spPr>
          <a:xfrm>
            <a:off x="1399180" y="2028864"/>
            <a:ext cx="1127342" cy="954107"/>
          </a:xfrm>
          <a:prstGeom prst="rect">
            <a:avLst/>
          </a:prstGeom>
          <a:noFill/>
        </p:spPr>
        <p:txBody>
          <a:bodyPr wrap="square" rtlCol="0">
            <a:spAutoFit/>
          </a:bodyPr>
          <a:lstStyle/>
          <a:p>
            <a:pPr algn="ctr"/>
            <a:r>
              <a:rPr lang="zh-TW" altLang="zh-TW" sz="2800" b="1" dirty="0">
                <a:latin typeface="Microsoft JhengHei UI" panose="020B0604030504040204" pitchFamily="34" charset="-120"/>
                <a:ea typeface="Microsoft JhengHei UI" panose="020B0604030504040204" pitchFamily="34" charset="-120"/>
              </a:rPr>
              <a:t>信心</a:t>
            </a:r>
            <a:r>
              <a:rPr lang="en-US" altLang="zh-TW" sz="2800" b="1" dirty="0">
                <a:latin typeface="Microsoft JhengHei UI" panose="020B0604030504040204" pitchFamily="34" charset="-120"/>
                <a:ea typeface="Microsoft JhengHei UI" panose="020B0604030504040204" pitchFamily="34" charset="-120"/>
              </a:rPr>
              <a:t> Faith </a:t>
            </a:r>
            <a:endParaRPr lang="zh-TW" altLang="en-US" sz="2800" b="1" dirty="0"/>
          </a:p>
        </p:txBody>
      </p:sp>
      <p:sp>
        <p:nvSpPr>
          <p:cNvPr id="7" name="文字方塊 6"/>
          <p:cNvSpPr txBox="1"/>
          <p:nvPr/>
        </p:nvSpPr>
        <p:spPr>
          <a:xfrm>
            <a:off x="3165510" y="2474893"/>
            <a:ext cx="1127342" cy="954107"/>
          </a:xfrm>
          <a:prstGeom prst="rect">
            <a:avLst/>
          </a:prstGeom>
          <a:noFill/>
        </p:spPr>
        <p:txBody>
          <a:bodyPr wrap="square" rtlCol="0">
            <a:spAutoFit/>
          </a:bodyPr>
          <a:lstStyle/>
          <a:p>
            <a:pPr algn="ctr"/>
            <a:r>
              <a:rPr lang="zh-TW" altLang="zh-TW" sz="2800" b="1" dirty="0">
                <a:latin typeface="Microsoft JhengHei UI" panose="020B0604030504040204" pitchFamily="34" charset="-120"/>
                <a:ea typeface="Microsoft JhengHei UI" panose="020B0604030504040204" pitchFamily="34" charset="-120"/>
              </a:rPr>
              <a:t>希望</a:t>
            </a:r>
            <a:r>
              <a:rPr lang="en-US" altLang="zh-TW" sz="2800" b="1" dirty="0">
                <a:latin typeface="Microsoft JhengHei UI" panose="020B0604030504040204" pitchFamily="34" charset="-120"/>
                <a:ea typeface="Microsoft JhengHei UI" panose="020B0604030504040204" pitchFamily="34" charset="-120"/>
              </a:rPr>
              <a:t> Hope </a:t>
            </a:r>
            <a:endParaRPr lang="zh-TW" altLang="en-US" sz="2800" b="1" dirty="0"/>
          </a:p>
        </p:txBody>
      </p:sp>
      <p:sp>
        <p:nvSpPr>
          <p:cNvPr id="8" name="文字方塊 7"/>
          <p:cNvSpPr txBox="1"/>
          <p:nvPr/>
        </p:nvSpPr>
        <p:spPr>
          <a:xfrm>
            <a:off x="2678921" y="3996783"/>
            <a:ext cx="1127342" cy="954107"/>
          </a:xfrm>
          <a:prstGeom prst="rect">
            <a:avLst/>
          </a:prstGeom>
          <a:noFill/>
        </p:spPr>
        <p:txBody>
          <a:bodyPr wrap="square" rtlCol="0">
            <a:spAutoFit/>
          </a:bodyPr>
          <a:lstStyle/>
          <a:p>
            <a:pPr algn="ctr"/>
            <a:r>
              <a:rPr lang="zh-TW" altLang="zh-TW" sz="2800" b="1" dirty="0">
                <a:latin typeface="Microsoft JhengHei UI" panose="020B0604030504040204" pitchFamily="34" charset="-120"/>
                <a:ea typeface="Microsoft JhengHei UI" panose="020B0604030504040204" pitchFamily="34" charset="-120"/>
              </a:rPr>
              <a:t>真愛</a:t>
            </a:r>
            <a:r>
              <a:rPr lang="en-US" altLang="zh-TW" sz="2800" b="1" dirty="0">
                <a:latin typeface="Microsoft JhengHei UI" panose="020B0604030504040204" pitchFamily="34" charset="-120"/>
                <a:ea typeface="Microsoft JhengHei UI" panose="020B0604030504040204" pitchFamily="34" charset="-120"/>
              </a:rPr>
              <a:t> Love </a:t>
            </a:r>
            <a:endParaRPr lang="zh-TW" altLang="en-US" sz="2800" b="1" dirty="0"/>
          </a:p>
        </p:txBody>
      </p:sp>
      <p:sp>
        <p:nvSpPr>
          <p:cNvPr id="9" name="文字方塊 8"/>
          <p:cNvSpPr txBox="1"/>
          <p:nvPr/>
        </p:nvSpPr>
        <p:spPr>
          <a:xfrm>
            <a:off x="465992" y="3530573"/>
            <a:ext cx="2060530" cy="954107"/>
          </a:xfrm>
          <a:prstGeom prst="rect">
            <a:avLst/>
          </a:prstGeom>
          <a:noFill/>
        </p:spPr>
        <p:txBody>
          <a:bodyPr wrap="square" rtlCol="0">
            <a:spAutoFit/>
          </a:bodyPr>
          <a:lstStyle/>
          <a:p>
            <a:pPr algn="ctr"/>
            <a:r>
              <a:rPr lang="zh-TW" altLang="zh-TW" sz="2800" b="1" dirty="0">
                <a:latin typeface="Microsoft JhengHei UI" panose="020B0604030504040204" pitchFamily="34" charset="-120"/>
                <a:ea typeface="Microsoft JhengHei UI" panose="020B0604030504040204" pitchFamily="34" charset="-120"/>
              </a:rPr>
              <a:t>幸福</a:t>
            </a:r>
            <a:r>
              <a:rPr lang="en-US" altLang="zh-TW" sz="2800" b="1" dirty="0">
                <a:latin typeface="Microsoft JhengHei UI" panose="020B0604030504040204" pitchFamily="34" charset="-120"/>
                <a:ea typeface="Microsoft JhengHei UI" panose="020B0604030504040204" pitchFamily="34" charset="-120"/>
              </a:rPr>
              <a:t> Happiness </a:t>
            </a:r>
            <a:endParaRPr lang="zh-TW" altLang="en-US" sz="2800" b="1" dirty="0"/>
          </a:p>
        </p:txBody>
      </p:sp>
      <p:sp>
        <p:nvSpPr>
          <p:cNvPr id="3" name="投影片編號版面配置區 2">
            <a:extLst>
              <a:ext uri="{FF2B5EF4-FFF2-40B4-BE49-F238E27FC236}">
                <a16:creationId xmlns:a16="http://schemas.microsoft.com/office/drawing/2014/main" id="{AA4B89FC-D6F8-4091-A823-7F8B6E559D21}"/>
              </a:ext>
            </a:extLst>
          </p:cNvPr>
          <p:cNvSpPr>
            <a:spLocks noGrp="1"/>
          </p:cNvSpPr>
          <p:nvPr>
            <p:ph type="sldNum" sz="quarter" idx="12"/>
          </p:nvPr>
        </p:nvSpPr>
        <p:spPr/>
        <p:txBody>
          <a:bodyPr/>
          <a:lstStyle/>
          <a:p>
            <a:fld id="{0FF54DE5-C571-48E8-A5BC-B369434E2F44}" type="slidenum">
              <a:rPr lang="en-US" altLang="zh-TW" noProof="0" smtClean="0"/>
              <a:pPr/>
              <a:t>39</a:t>
            </a:fld>
            <a:endParaRPr lang="zh-TW" altLang="en-US" noProof="0" dirty="0"/>
          </a:p>
        </p:txBody>
      </p:sp>
      <p:sp>
        <p:nvSpPr>
          <p:cNvPr id="5" name="矩形 4">
            <a:extLst>
              <a:ext uri="{FF2B5EF4-FFF2-40B4-BE49-F238E27FC236}">
                <a16:creationId xmlns:a16="http://schemas.microsoft.com/office/drawing/2014/main" id="{5D94B92E-D860-4577-8D5F-77053170A9D3}"/>
              </a:ext>
            </a:extLst>
          </p:cNvPr>
          <p:cNvSpPr/>
          <p:nvPr/>
        </p:nvSpPr>
        <p:spPr>
          <a:xfrm>
            <a:off x="5260489" y="1861074"/>
            <a:ext cx="6465519" cy="3108543"/>
          </a:xfrm>
          <a:prstGeom prst="rect">
            <a:avLst/>
          </a:prstGeom>
        </p:spPr>
        <p:txBody>
          <a:bodyPr wrap="square">
            <a:spAutoFit/>
          </a:bodyPr>
          <a:lstStyle/>
          <a:p>
            <a:r>
              <a:rPr lang="zh-TW" altLang="zh-TW" sz="2800" dirty="0">
                <a:latin typeface="標楷體" panose="03000509000000000000" pitchFamily="65" charset="-120"/>
                <a:ea typeface="標楷體" panose="03000509000000000000" pitchFamily="65" charset="-120"/>
              </a:rPr>
              <a:t>信心</a:t>
            </a:r>
            <a:r>
              <a:rPr lang="en-US" altLang="zh-TW" sz="2800" dirty="0">
                <a:latin typeface="標楷體" panose="03000509000000000000" pitchFamily="65" charset="-120"/>
                <a:ea typeface="標楷體" panose="03000509000000000000" pitchFamily="65" charset="-120"/>
              </a:rPr>
              <a:t> Faith ─ </a:t>
            </a:r>
            <a:r>
              <a:rPr lang="zh-TW" altLang="zh-TW" sz="2800" dirty="0">
                <a:latin typeface="標楷體" panose="03000509000000000000" pitchFamily="65" charset="-120"/>
                <a:ea typeface="標楷體" panose="03000509000000000000" pitchFamily="65" charset="-120"/>
              </a:rPr>
              <a:t>改過向上之心。</a:t>
            </a:r>
            <a:endParaRPr lang="en-US" altLang="zh-TW" sz="2800" dirty="0">
              <a:latin typeface="標楷體" panose="03000509000000000000" pitchFamily="65" charset="-120"/>
              <a:ea typeface="標楷體" panose="03000509000000000000" pitchFamily="65" charset="-120"/>
            </a:endParaRPr>
          </a:p>
          <a:p>
            <a:r>
              <a:rPr lang="zh-TW" altLang="zh-TW" sz="2800" dirty="0">
                <a:latin typeface="標楷體" panose="03000509000000000000" pitchFamily="65" charset="-120"/>
                <a:ea typeface="標楷體" panose="03000509000000000000" pitchFamily="65" charset="-120"/>
              </a:rPr>
              <a:t> </a:t>
            </a:r>
          </a:p>
          <a:p>
            <a:r>
              <a:rPr lang="zh-TW" altLang="zh-TW" sz="2800" dirty="0">
                <a:latin typeface="標楷體" panose="03000509000000000000" pitchFamily="65" charset="-120"/>
                <a:ea typeface="標楷體" panose="03000509000000000000" pitchFamily="65" charset="-120"/>
              </a:rPr>
              <a:t>希望</a:t>
            </a:r>
            <a:r>
              <a:rPr lang="en-US" altLang="zh-TW" sz="2800" dirty="0">
                <a:latin typeface="標楷體" panose="03000509000000000000" pitchFamily="65" charset="-120"/>
                <a:ea typeface="標楷體" panose="03000509000000000000" pitchFamily="65" charset="-120"/>
              </a:rPr>
              <a:t> Hope ─ </a:t>
            </a:r>
            <a:r>
              <a:rPr lang="zh-TW" altLang="zh-TW" sz="2800" dirty="0">
                <a:latin typeface="標楷體" panose="03000509000000000000" pitchFamily="65" charset="-120"/>
                <a:ea typeface="標楷體" panose="03000509000000000000" pitchFamily="65" charset="-120"/>
              </a:rPr>
              <a:t>復歸社會，新生希望之心。</a:t>
            </a:r>
            <a:endParaRPr lang="en-US" altLang="zh-TW" sz="2800" dirty="0">
              <a:latin typeface="標楷體" panose="03000509000000000000" pitchFamily="65" charset="-120"/>
              <a:ea typeface="標楷體" panose="03000509000000000000" pitchFamily="65" charset="-120"/>
            </a:endParaRPr>
          </a:p>
          <a:p>
            <a:endParaRPr lang="zh-TW" altLang="zh-TW" sz="2800" dirty="0">
              <a:latin typeface="標楷體" panose="03000509000000000000" pitchFamily="65" charset="-120"/>
              <a:ea typeface="標楷體" panose="03000509000000000000" pitchFamily="65" charset="-120"/>
            </a:endParaRPr>
          </a:p>
          <a:p>
            <a:r>
              <a:rPr lang="zh-TW" altLang="zh-TW" sz="2800" dirty="0">
                <a:latin typeface="標楷體" panose="03000509000000000000" pitchFamily="65" charset="-120"/>
                <a:ea typeface="標楷體" panose="03000509000000000000" pitchFamily="65" charset="-120"/>
              </a:rPr>
              <a:t>真愛</a:t>
            </a:r>
            <a:r>
              <a:rPr lang="en-US" altLang="zh-TW" sz="2800" dirty="0">
                <a:latin typeface="標楷體" panose="03000509000000000000" pitchFamily="65" charset="-120"/>
                <a:ea typeface="標楷體" panose="03000509000000000000" pitchFamily="65" charset="-120"/>
              </a:rPr>
              <a:t> Love ─ </a:t>
            </a:r>
            <a:r>
              <a:rPr lang="zh-TW" altLang="zh-TW" sz="2800" dirty="0">
                <a:latin typeface="標楷體" panose="03000509000000000000" pitchFamily="65" charset="-120"/>
                <a:ea typeface="標楷體" panose="03000509000000000000" pitchFamily="65" charset="-120"/>
              </a:rPr>
              <a:t>愛的真諦與感恩之心。</a:t>
            </a:r>
            <a:endParaRPr lang="en-US" altLang="zh-TW" sz="2800" dirty="0">
              <a:latin typeface="標楷體" panose="03000509000000000000" pitchFamily="65" charset="-120"/>
              <a:ea typeface="標楷體" panose="03000509000000000000" pitchFamily="65" charset="-120"/>
            </a:endParaRPr>
          </a:p>
          <a:p>
            <a:endParaRPr lang="zh-TW" altLang="zh-TW" sz="2800" dirty="0">
              <a:latin typeface="標楷體" panose="03000509000000000000" pitchFamily="65" charset="-120"/>
              <a:ea typeface="標楷體" panose="03000509000000000000" pitchFamily="65" charset="-120"/>
            </a:endParaRPr>
          </a:p>
          <a:p>
            <a:r>
              <a:rPr lang="zh-TW" altLang="zh-TW" sz="2800" dirty="0">
                <a:solidFill>
                  <a:srgbClr val="0000FF"/>
                </a:solidFill>
                <a:latin typeface="標楷體" panose="03000509000000000000" pitchFamily="65" charset="-120"/>
                <a:ea typeface="標楷體" panose="03000509000000000000" pitchFamily="65" charset="-120"/>
              </a:rPr>
              <a:t>幸福</a:t>
            </a:r>
            <a:r>
              <a:rPr lang="en-US" altLang="zh-TW" sz="2800" dirty="0">
                <a:solidFill>
                  <a:srgbClr val="0000FF"/>
                </a:solidFill>
                <a:latin typeface="標楷體" panose="03000509000000000000" pitchFamily="65" charset="-120"/>
                <a:ea typeface="標楷體" panose="03000509000000000000" pitchFamily="65" charset="-120"/>
              </a:rPr>
              <a:t> Happiness ─ </a:t>
            </a:r>
            <a:r>
              <a:rPr lang="zh-TW" altLang="zh-TW" sz="2800" dirty="0">
                <a:solidFill>
                  <a:srgbClr val="0000FF"/>
                </a:solidFill>
                <a:latin typeface="標楷體" panose="03000509000000000000" pitchFamily="65" charset="-120"/>
                <a:ea typeface="標楷體" panose="03000509000000000000" pitchFamily="65" charset="-120"/>
              </a:rPr>
              <a:t>迎向幸福人生之心</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7436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dirty="0"/>
              <a:t>法源依據</a:t>
            </a:r>
            <a:r>
              <a:rPr lang="en-US" altLang="zh-TW" sz="3200" dirty="0"/>
              <a:t>:</a:t>
            </a:r>
            <a:r>
              <a:rPr lang="zh-TW" altLang="zh-TW" sz="3200" dirty="0">
                <a:solidFill>
                  <a:srgbClr val="C00000"/>
                </a:solidFill>
              </a:rPr>
              <a:t>監獄行刑法</a:t>
            </a:r>
            <a:r>
              <a:rPr lang="zh-TW" altLang="en-US" sz="3200" dirty="0">
                <a:solidFill>
                  <a:srgbClr val="C00000"/>
                </a:solidFill>
              </a:rPr>
              <a:t>                            </a:t>
            </a:r>
            <a:r>
              <a:rPr lang="zh-TW" altLang="en-US" sz="1400" dirty="0"/>
              <a:t>修正日期：民國 </a:t>
            </a:r>
            <a:r>
              <a:rPr lang="en-US" altLang="zh-TW" sz="1400" dirty="0"/>
              <a:t>109 </a:t>
            </a:r>
            <a:r>
              <a:rPr lang="zh-TW" altLang="en-US" sz="1400" dirty="0"/>
              <a:t>年 </a:t>
            </a:r>
            <a:r>
              <a:rPr lang="en-US" altLang="zh-TW" sz="1400" dirty="0"/>
              <a:t>01 </a:t>
            </a:r>
            <a:r>
              <a:rPr lang="zh-TW" altLang="en-US" sz="1400" dirty="0"/>
              <a:t>月 </a:t>
            </a:r>
            <a:r>
              <a:rPr lang="en-US" altLang="zh-TW" sz="1400" dirty="0"/>
              <a:t>15 </a:t>
            </a:r>
            <a:r>
              <a:rPr lang="zh-TW" altLang="en-US" sz="1400" dirty="0"/>
              <a:t>日</a:t>
            </a:r>
          </a:p>
        </p:txBody>
      </p:sp>
      <p:sp>
        <p:nvSpPr>
          <p:cNvPr id="3" name="內容版面配置區 2"/>
          <p:cNvSpPr>
            <a:spLocks noGrp="1"/>
          </p:cNvSpPr>
          <p:nvPr>
            <p:ph idx="1"/>
          </p:nvPr>
        </p:nvSpPr>
        <p:spPr>
          <a:xfrm>
            <a:off x="1104900" y="1420009"/>
            <a:ext cx="9982200" cy="4936341"/>
          </a:xfrm>
        </p:spPr>
        <p:txBody>
          <a:bodyPr>
            <a:normAutofit lnSpcReduction="10000"/>
          </a:bodyPr>
          <a:lstStyle/>
          <a:p>
            <a:pPr>
              <a:lnSpc>
                <a:spcPts val="3500"/>
              </a:lnSpc>
            </a:pPr>
            <a:r>
              <a:rPr lang="zh-TW" altLang="zh-TW" sz="2400" dirty="0">
                <a:latin typeface="標楷體" panose="03000509000000000000" pitchFamily="65" charset="-120"/>
                <a:ea typeface="標楷體" panose="03000509000000000000" pitchFamily="65" charset="-120"/>
              </a:rPr>
              <a:t>第 六 章 教化及文康</a:t>
            </a:r>
          </a:p>
          <a:p>
            <a:r>
              <a:rPr lang="zh-TW" altLang="zh-TW" sz="2400" dirty="0">
                <a:solidFill>
                  <a:srgbClr val="FF0000"/>
                </a:solidFill>
                <a:latin typeface="標楷體" panose="03000509000000000000" pitchFamily="65" charset="-120"/>
                <a:ea typeface="標楷體" panose="03000509000000000000" pitchFamily="65" charset="-120"/>
              </a:rPr>
              <a:t>第</a:t>
            </a:r>
            <a:r>
              <a:rPr lang="en-US" altLang="zh-TW" sz="2400" dirty="0">
                <a:solidFill>
                  <a:srgbClr val="FF0000"/>
                </a:solidFill>
                <a:latin typeface="標楷體" panose="03000509000000000000" pitchFamily="65" charset="-120"/>
                <a:ea typeface="標楷體" panose="03000509000000000000" pitchFamily="65" charset="-120"/>
              </a:rPr>
              <a:t> 40 </a:t>
            </a:r>
            <a:r>
              <a:rPr lang="zh-TW" altLang="zh-TW" sz="2400" dirty="0">
                <a:solidFill>
                  <a:srgbClr val="FF0000"/>
                </a:solidFill>
                <a:latin typeface="標楷體" panose="03000509000000000000" pitchFamily="65" charset="-120"/>
                <a:ea typeface="標楷體" panose="03000509000000000000" pitchFamily="65" charset="-120"/>
              </a:rPr>
              <a:t>條</a:t>
            </a:r>
          </a:p>
          <a:p>
            <a:r>
              <a:rPr lang="zh-TW" altLang="zh-TW" sz="2400" dirty="0">
                <a:solidFill>
                  <a:srgbClr val="0000FF"/>
                </a:solidFill>
                <a:latin typeface="標楷體" panose="03000509000000000000" pitchFamily="65" charset="-120"/>
                <a:ea typeface="標楷體" panose="03000509000000000000" pitchFamily="65" charset="-120"/>
              </a:rPr>
              <a:t>對於受刑人，應施以教化</a:t>
            </a:r>
            <a:r>
              <a:rPr lang="zh-TW" altLang="zh-TW" sz="2400" dirty="0">
                <a:latin typeface="標楷體" panose="03000509000000000000" pitchFamily="65" charset="-120"/>
                <a:ea typeface="標楷體" panose="03000509000000000000" pitchFamily="65" charset="-120"/>
              </a:rPr>
              <a:t>。</a:t>
            </a:r>
          </a:p>
          <a:p>
            <a:r>
              <a:rPr lang="zh-TW" altLang="zh-TW" sz="2400" dirty="0">
                <a:latin typeface="標楷體" panose="03000509000000000000" pitchFamily="65" charset="-120"/>
                <a:ea typeface="標楷體" panose="03000509000000000000" pitchFamily="65" charset="-120"/>
              </a:rPr>
              <a:t>前項教化，應參酌受刑人之入監調查結果及個別處遇計畫，施以適當之輔導與</a:t>
            </a:r>
            <a:r>
              <a:rPr lang="zh-TW" altLang="zh-TW" sz="2400" dirty="0">
                <a:solidFill>
                  <a:srgbClr val="0000FF"/>
                </a:solidFill>
                <a:latin typeface="標楷體" panose="03000509000000000000" pitchFamily="65" charset="-120"/>
                <a:ea typeface="標楷體" panose="03000509000000000000" pitchFamily="65" charset="-120"/>
              </a:rPr>
              <a:t>教育</a:t>
            </a:r>
            <a:r>
              <a:rPr lang="zh-TW" altLang="zh-TW" sz="2400" dirty="0">
                <a:latin typeface="標楷體" panose="03000509000000000000" pitchFamily="65" charset="-120"/>
                <a:ea typeface="標楷體" panose="03000509000000000000" pitchFamily="65" charset="-120"/>
              </a:rPr>
              <a:t>。</a:t>
            </a:r>
          </a:p>
          <a:p>
            <a:pPr>
              <a:lnSpc>
                <a:spcPts val="2600"/>
              </a:lnSpc>
            </a:pPr>
            <a:r>
              <a:rPr lang="zh-TW" altLang="zh-TW" sz="2400" dirty="0">
                <a:latin typeface="標楷體" panose="03000509000000000000" pitchFamily="65" charset="-120"/>
                <a:ea typeface="標楷體" panose="03000509000000000000" pitchFamily="65" charset="-120"/>
              </a:rPr>
              <a:t>前項輔導內容，得委由心理學、社會工作、醫療、教育學、犯罪學或法律學等相關領域專家設計、規劃，並得以集體、類別及個別輔導等方式為之。</a:t>
            </a:r>
          </a:p>
          <a:p>
            <a:pPr>
              <a:lnSpc>
                <a:spcPts val="2600"/>
              </a:lnSpc>
            </a:pPr>
            <a:r>
              <a:rPr lang="zh-TW" altLang="zh-TW" sz="2400" dirty="0">
                <a:solidFill>
                  <a:srgbClr val="0000FF"/>
                </a:solidFill>
                <a:latin typeface="標楷體" panose="03000509000000000000" pitchFamily="65" charset="-120"/>
                <a:ea typeface="標楷體" panose="03000509000000000000" pitchFamily="65" charset="-120"/>
              </a:rPr>
              <a:t>第二項之教育，監獄得自行或與學校合作辦理補習教育、進修教育或推廣教育；其辦理方式、協調支援、師資、課程與教材、學習評量、修業期限、學籍管理、證書之頒發、撤銷、廢止及其他相關事項之辦法，</a:t>
            </a:r>
            <a:r>
              <a:rPr lang="zh-TW" altLang="zh-TW" sz="2400" dirty="0">
                <a:solidFill>
                  <a:srgbClr val="FF0000"/>
                </a:solidFill>
                <a:latin typeface="標楷體" panose="03000509000000000000" pitchFamily="65" charset="-120"/>
                <a:ea typeface="標楷體" panose="03000509000000000000" pitchFamily="65" charset="-120"/>
              </a:rPr>
              <a:t>由法務部會同教育部定之</a:t>
            </a:r>
            <a:r>
              <a:rPr lang="zh-TW" altLang="zh-TW" sz="2400" dirty="0">
                <a:solidFill>
                  <a:srgbClr val="0000FF"/>
                </a:solidFill>
                <a:latin typeface="標楷體" panose="03000509000000000000" pitchFamily="65" charset="-120"/>
                <a:ea typeface="標楷體" panose="03000509000000000000" pitchFamily="65" charset="-120"/>
              </a:rPr>
              <a:t>。</a:t>
            </a:r>
          </a:p>
          <a:p>
            <a:endParaRPr lang="zh-TW" altLang="en-US" dirty="0"/>
          </a:p>
        </p:txBody>
      </p:sp>
      <p:sp>
        <p:nvSpPr>
          <p:cNvPr id="4" name="投影片編號版面配置區 3">
            <a:extLst>
              <a:ext uri="{FF2B5EF4-FFF2-40B4-BE49-F238E27FC236}">
                <a16:creationId xmlns:a16="http://schemas.microsoft.com/office/drawing/2014/main" id="{CD07A54A-0FA8-4885-AC88-12F3DC8D3306}"/>
              </a:ext>
            </a:extLst>
          </p:cNvPr>
          <p:cNvSpPr>
            <a:spLocks noGrp="1"/>
          </p:cNvSpPr>
          <p:nvPr>
            <p:ph type="sldNum" sz="quarter" idx="12"/>
          </p:nvPr>
        </p:nvSpPr>
        <p:spPr/>
        <p:txBody>
          <a:bodyPr/>
          <a:lstStyle/>
          <a:p>
            <a:fld id="{0FF54DE5-C571-48E8-A5BC-B369434E2F44}" type="slidenum">
              <a:rPr lang="en-US" altLang="zh-TW" noProof="0" smtClean="0"/>
              <a:pPr/>
              <a:t>4</a:t>
            </a:fld>
            <a:endParaRPr lang="zh-TW" altLang="en-US" noProof="0" dirty="0"/>
          </a:p>
        </p:txBody>
      </p:sp>
    </p:spTree>
    <p:extLst>
      <p:ext uri="{BB962C8B-B14F-4D97-AF65-F5344CB8AC3E}">
        <p14:creationId xmlns:p14="http://schemas.microsoft.com/office/powerpoint/2010/main" val="393769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0565EF18-882C-4BF7-A488-4E259DBD2744}"/>
              </a:ext>
            </a:extLst>
          </p:cNvPr>
          <p:cNvSpPr>
            <a:spLocks noGrp="1"/>
          </p:cNvSpPr>
          <p:nvPr>
            <p:ph type="title"/>
          </p:nvPr>
        </p:nvSpPr>
        <p:spPr/>
        <p:txBody>
          <a:bodyPr/>
          <a:lstStyle/>
          <a:p>
            <a:r>
              <a:rPr lang="zh-TW" altLang="en-US" dirty="0"/>
              <a:t>刑事司法制度的改變</a:t>
            </a:r>
          </a:p>
        </p:txBody>
      </p:sp>
      <p:graphicFrame>
        <p:nvGraphicFramePr>
          <p:cNvPr id="8" name="內容版面配置區 7">
            <a:extLst>
              <a:ext uri="{FF2B5EF4-FFF2-40B4-BE49-F238E27FC236}">
                <a16:creationId xmlns:a16="http://schemas.microsoft.com/office/drawing/2014/main" id="{C38516FB-1F27-4D01-B953-7564B89B95E2}"/>
              </a:ext>
            </a:extLst>
          </p:cNvPr>
          <p:cNvGraphicFramePr>
            <a:graphicFrameLocks noGrp="1"/>
          </p:cNvGraphicFramePr>
          <p:nvPr>
            <p:ph sz="half" idx="1"/>
            <p:extLst>
              <p:ext uri="{D42A27DB-BD31-4B8C-83A1-F6EECF244321}">
                <p14:modId xmlns:p14="http://schemas.microsoft.com/office/powerpoint/2010/main" val="4003509682"/>
              </p:ext>
            </p:extLst>
          </p:nvPr>
        </p:nvGraphicFramePr>
        <p:xfrm>
          <a:off x="1104900" y="1600200"/>
          <a:ext cx="4101801"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內容版面配置區 11">
            <a:extLst>
              <a:ext uri="{FF2B5EF4-FFF2-40B4-BE49-F238E27FC236}">
                <a16:creationId xmlns:a16="http://schemas.microsoft.com/office/drawing/2014/main" id="{A7F221F5-E5D9-4C53-8B79-E8CE6D2D8311}"/>
              </a:ext>
            </a:extLst>
          </p:cNvPr>
          <p:cNvGraphicFramePr>
            <a:graphicFrameLocks noGrp="1"/>
          </p:cNvGraphicFramePr>
          <p:nvPr>
            <p:ph sz="half" idx="2"/>
            <p:extLst>
              <p:ext uri="{D42A27DB-BD31-4B8C-83A1-F6EECF244321}">
                <p14:modId xmlns:p14="http://schemas.microsoft.com/office/powerpoint/2010/main" val="464484873"/>
              </p:ext>
            </p:extLst>
          </p:nvPr>
        </p:nvGraphicFramePr>
        <p:xfrm>
          <a:off x="6519134" y="1600201"/>
          <a:ext cx="4567966" cy="38880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投影片編號版面配置區 3">
            <a:extLst>
              <a:ext uri="{FF2B5EF4-FFF2-40B4-BE49-F238E27FC236}">
                <a16:creationId xmlns:a16="http://schemas.microsoft.com/office/drawing/2014/main" id="{3390DAED-D8E2-429A-B633-B41401C2F64C}"/>
              </a:ext>
            </a:extLst>
          </p:cNvPr>
          <p:cNvSpPr>
            <a:spLocks noGrp="1"/>
          </p:cNvSpPr>
          <p:nvPr>
            <p:ph type="sldNum" sz="quarter" idx="12"/>
          </p:nvPr>
        </p:nvSpPr>
        <p:spPr/>
        <p:txBody>
          <a:bodyPr/>
          <a:lstStyle/>
          <a:p>
            <a:fld id="{0FF54DE5-C571-48E8-A5BC-B369434E2F44}" type="slidenum">
              <a:rPr lang="en-US" altLang="zh-TW" noProof="0" smtClean="0"/>
              <a:pPr/>
              <a:t>40</a:t>
            </a:fld>
            <a:endParaRPr lang="zh-TW" altLang="en-US" noProof="0" dirty="0"/>
          </a:p>
        </p:txBody>
      </p:sp>
      <p:sp>
        <p:nvSpPr>
          <p:cNvPr id="14" name="箭號: 弧形下彎 13">
            <a:extLst>
              <a:ext uri="{FF2B5EF4-FFF2-40B4-BE49-F238E27FC236}">
                <a16:creationId xmlns:a16="http://schemas.microsoft.com/office/drawing/2014/main" id="{F5F68CAD-181A-458B-B6DB-8077199494ED}"/>
              </a:ext>
            </a:extLst>
          </p:cNvPr>
          <p:cNvSpPr/>
          <p:nvPr/>
        </p:nvSpPr>
        <p:spPr>
          <a:xfrm>
            <a:off x="4324574" y="1600200"/>
            <a:ext cx="2194560" cy="58360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5" name="文字方塊 14">
            <a:extLst>
              <a:ext uri="{FF2B5EF4-FFF2-40B4-BE49-F238E27FC236}">
                <a16:creationId xmlns:a16="http://schemas.microsoft.com/office/drawing/2014/main" id="{1FE70A0C-74F6-460A-9A9E-E9F581702C33}"/>
              </a:ext>
            </a:extLst>
          </p:cNvPr>
          <p:cNvSpPr txBox="1"/>
          <p:nvPr/>
        </p:nvSpPr>
        <p:spPr>
          <a:xfrm>
            <a:off x="311973" y="5488230"/>
            <a:ext cx="11134164" cy="830997"/>
          </a:xfrm>
          <a:prstGeom prst="rect">
            <a:avLst/>
          </a:prstGeom>
          <a:noFill/>
        </p:spPr>
        <p:txBody>
          <a:bodyPr wrap="square" rtlCol="0">
            <a:spAutoFit/>
          </a:bodyPr>
          <a:lstStyle/>
          <a:p>
            <a:r>
              <a:rPr lang="zh-TW" altLang="en-US" sz="2400" dirty="0">
                <a:latin typeface="Microsoft JhengHei UI" panose="020B0604030504040204" pitchFamily="34" charset="-120"/>
                <a:ea typeface="Microsoft JhengHei UI" panose="020B0604030504040204" pitchFamily="34" charset="-120"/>
              </a:rPr>
              <a:t>「</a:t>
            </a:r>
            <a:r>
              <a:rPr lang="zh-TW" altLang="en-US" sz="2400" dirty="0">
                <a:solidFill>
                  <a:srgbClr val="0000FF"/>
                </a:solidFill>
                <a:latin typeface="Microsoft JhengHei UI" panose="020B0604030504040204" pitchFamily="34" charset="-120"/>
                <a:ea typeface="Microsoft JhengHei UI" panose="020B0604030504040204" pitchFamily="34" charset="-120"/>
              </a:rPr>
              <a:t>預防</a:t>
            </a:r>
            <a:r>
              <a:rPr lang="zh-TW" altLang="en-US" sz="2400" dirty="0">
                <a:latin typeface="Microsoft JhengHei UI" panose="020B0604030504040204" pitchFamily="34" charset="-120"/>
                <a:ea typeface="Microsoft JhengHei UI" panose="020B0604030504040204" pitchFamily="34" charset="-120"/>
              </a:rPr>
              <a:t>」與「</a:t>
            </a:r>
            <a:r>
              <a:rPr lang="zh-TW" altLang="en-US" sz="2400" dirty="0">
                <a:solidFill>
                  <a:srgbClr val="0000FF"/>
                </a:solidFill>
                <a:latin typeface="Microsoft JhengHei UI" panose="020B0604030504040204" pitchFamily="34" charset="-120"/>
                <a:ea typeface="Microsoft JhengHei UI" panose="020B0604030504040204" pitchFamily="34" charset="-120"/>
              </a:rPr>
              <a:t>保護</a:t>
            </a:r>
            <a:r>
              <a:rPr lang="zh-TW" altLang="en-US" sz="2400" dirty="0">
                <a:latin typeface="Microsoft JhengHei UI" panose="020B0604030504040204" pitchFamily="34" charset="-120"/>
                <a:ea typeface="Microsoft JhengHei UI" panose="020B0604030504040204" pitchFamily="34" charset="-120"/>
              </a:rPr>
              <a:t>」二個階段，在對於</a:t>
            </a:r>
            <a:r>
              <a:rPr lang="zh-TW" altLang="en-US" sz="2400" dirty="0">
                <a:solidFill>
                  <a:srgbClr val="CC3300"/>
                </a:solidFill>
                <a:latin typeface="Microsoft JhengHei UI" panose="020B0604030504040204" pitchFamily="34" charset="-120"/>
                <a:ea typeface="Microsoft JhengHei UI" panose="020B0604030504040204" pitchFamily="34" charset="-120"/>
              </a:rPr>
              <a:t>出獄人的再犯預防議題</a:t>
            </a:r>
            <a:r>
              <a:rPr lang="zh-TW" altLang="en-US" sz="2400" dirty="0">
                <a:latin typeface="Microsoft JhengHei UI" panose="020B0604030504040204" pitchFamily="34" charset="-120"/>
                <a:ea typeface="Microsoft JhengHei UI" panose="020B0604030504040204" pitchFamily="34" charset="-120"/>
              </a:rPr>
              <a:t>上，更是一個國家</a:t>
            </a:r>
            <a:r>
              <a:rPr lang="zh-TW" altLang="en-US" sz="2400" dirty="0">
                <a:solidFill>
                  <a:srgbClr val="0000FF"/>
                </a:solidFill>
                <a:latin typeface="Microsoft JhengHei UI" panose="020B0604030504040204" pitchFamily="34" charset="-120"/>
                <a:ea typeface="Microsoft JhengHei UI" panose="020B0604030504040204" pitchFamily="34" charset="-120"/>
              </a:rPr>
              <a:t>由「法治國」 走向</a:t>
            </a:r>
            <a:r>
              <a:rPr lang="zh-TW" altLang="en-US" sz="2400" dirty="0">
                <a:latin typeface="Microsoft JhengHei UI" panose="020B0604030504040204" pitchFamily="34" charset="-120"/>
                <a:ea typeface="Microsoft JhengHei UI" panose="020B0604030504040204" pitchFamily="34" charset="-120"/>
              </a:rPr>
              <a:t>「</a:t>
            </a:r>
            <a:r>
              <a:rPr lang="zh-TW" altLang="en-US" sz="2400" dirty="0">
                <a:solidFill>
                  <a:srgbClr val="0000FF"/>
                </a:solidFill>
                <a:latin typeface="Microsoft JhengHei UI" panose="020B0604030504040204" pitchFamily="34" charset="-120"/>
                <a:ea typeface="Microsoft JhengHei UI" panose="020B0604030504040204" pitchFamily="34" charset="-120"/>
              </a:rPr>
              <a:t>福利國</a:t>
            </a:r>
            <a:r>
              <a:rPr lang="zh-TW" altLang="en-US" sz="2400" dirty="0">
                <a:latin typeface="Microsoft JhengHei UI" panose="020B0604030504040204" pitchFamily="34" charset="-120"/>
                <a:ea typeface="Microsoft JhengHei UI" panose="020B0604030504040204" pitchFamily="34" charset="-120"/>
              </a:rPr>
              <a:t>」</a:t>
            </a:r>
            <a:r>
              <a:rPr lang="zh-TW" altLang="en-US" sz="2400" dirty="0">
                <a:solidFill>
                  <a:srgbClr val="0000FF"/>
                </a:solidFill>
                <a:latin typeface="Microsoft JhengHei UI" panose="020B0604030504040204" pitchFamily="34" charset="-120"/>
                <a:ea typeface="Microsoft JhengHei UI" panose="020B0604030504040204" pitchFamily="34" charset="-120"/>
              </a:rPr>
              <a:t>的重要觀察指標之一。</a:t>
            </a:r>
            <a:endParaRPr lang="zh-TW" altLang="en-US" sz="2400" dirty="0">
              <a:solidFill>
                <a:srgbClr val="0000FF"/>
              </a:solidFill>
            </a:endParaRPr>
          </a:p>
        </p:txBody>
      </p:sp>
    </p:spTree>
    <p:extLst>
      <p:ext uri="{BB962C8B-B14F-4D97-AF65-F5344CB8AC3E}">
        <p14:creationId xmlns:p14="http://schemas.microsoft.com/office/powerpoint/2010/main" val="197854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台灣犯罪學專業社團發展</a:t>
            </a:r>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2450936899"/>
              </p:ext>
            </p:extLst>
          </p:nvPr>
        </p:nvGraphicFramePr>
        <p:xfrm>
          <a:off x="1300766" y="1453762"/>
          <a:ext cx="9530366" cy="5101584"/>
        </p:xfrm>
        <a:graphic>
          <a:graphicData uri="http://schemas.openxmlformats.org/drawingml/2006/table">
            <a:tbl>
              <a:tblPr firstRow="1" bandRow="1">
                <a:tableStyleId>{5C22544A-7EE6-4342-B048-85BDC9FD1C3A}</a:tableStyleId>
              </a:tblPr>
              <a:tblGrid>
                <a:gridCol w="9530366">
                  <a:extLst>
                    <a:ext uri="{9D8B030D-6E8A-4147-A177-3AD203B41FA5}">
                      <a16:colId xmlns:a16="http://schemas.microsoft.com/office/drawing/2014/main" val="20000"/>
                    </a:ext>
                  </a:extLst>
                </a:gridCol>
              </a:tblGrid>
              <a:tr h="637698">
                <a:tc>
                  <a:txBody>
                    <a:bodyPr/>
                    <a:lstStyle/>
                    <a:p>
                      <a:r>
                        <a:rPr lang="en-US" altLang="zh-TW" sz="2600" b="1" kern="1200" dirty="0">
                          <a:solidFill>
                            <a:schemeClr val="lt1"/>
                          </a:solidFill>
                          <a:effectLst/>
                          <a:latin typeface="+mn-lt"/>
                          <a:ea typeface="+mn-ea"/>
                          <a:cs typeface="+mn-cs"/>
                        </a:rPr>
                        <a:t>1946</a:t>
                      </a:r>
                      <a:r>
                        <a:rPr lang="zh-TW" altLang="zh-TW" sz="2600" b="1" kern="1200" dirty="0">
                          <a:solidFill>
                            <a:schemeClr val="lt1"/>
                          </a:solidFill>
                          <a:effectLst/>
                          <a:latin typeface="+mn-lt"/>
                          <a:ea typeface="+mn-ea"/>
                          <a:cs typeface="+mn-cs"/>
                        </a:rPr>
                        <a:t>年</a:t>
                      </a:r>
                      <a:r>
                        <a:rPr lang="zh-TW" altLang="en-US" sz="2600" b="1" kern="1200" dirty="0">
                          <a:solidFill>
                            <a:schemeClr val="lt1"/>
                          </a:solidFill>
                          <a:effectLst/>
                          <a:latin typeface="+mn-lt"/>
                          <a:ea typeface="+mn-ea"/>
                          <a:cs typeface="+mn-cs"/>
                        </a:rPr>
                        <a:t> </a:t>
                      </a:r>
                      <a:r>
                        <a:rPr lang="en-US" altLang="zh-TW" sz="2600" b="1" kern="1200" dirty="0">
                          <a:solidFill>
                            <a:schemeClr val="lt1"/>
                          </a:solidFill>
                          <a:effectLst/>
                          <a:latin typeface="+mn-lt"/>
                          <a:ea typeface="+mn-ea"/>
                          <a:cs typeface="+mn-cs"/>
                        </a:rPr>
                        <a:t>:</a:t>
                      </a:r>
                      <a:r>
                        <a:rPr lang="zh-TW" altLang="en-US" sz="2600" b="1" kern="1200" dirty="0">
                          <a:solidFill>
                            <a:schemeClr val="lt1"/>
                          </a:solidFill>
                          <a:effectLst/>
                          <a:latin typeface="+mn-lt"/>
                          <a:ea typeface="+mn-ea"/>
                          <a:cs typeface="+mn-cs"/>
                        </a:rPr>
                        <a:t> </a:t>
                      </a:r>
                      <a:r>
                        <a:rPr lang="zh-TW" altLang="zh-TW" sz="2600" b="1" kern="1200" dirty="0">
                          <a:solidFill>
                            <a:schemeClr val="lt1"/>
                          </a:solidFill>
                          <a:effectLst/>
                          <a:latin typeface="+mn-lt"/>
                          <a:ea typeface="+mn-ea"/>
                          <a:cs typeface="+mn-cs"/>
                        </a:rPr>
                        <a:t>台灣司法保護會</a:t>
                      </a:r>
                      <a:r>
                        <a:rPr lang="zh-TW" altLang="en-US" sz="2600" b="1" kern="1200" dirty="0">
                          <a:solidFill>
                            <a:schemeClr val="lt1"/>
                          </a:solidFill>
                          <a:effectLst/>
                          <a:latin typeface="+mn-lt"/>
                          <a:ea typeface="+mn-ea"/>
                          <a:cs typeface="+mn-cs"/>
                        </a:rPr>
                        <a:t>，</a:t>
                      </a:r>
                      <a:r>
                        <a:rPr lang="en-US" altLang="zh-TW" sz="2600" b="1" kern="1200" dirty="0">
                          <a:solidFill>
                            <a:schemeClr val="lt1"/>
                          </a:solidFill>
                          <a:effectLst/>
                          <a:latin typeface="+mn-lt"/>
                          <a:ea typeface="+mn-ea"/>
                          <a:cs typeface="+mn-cs"/>
                        </a:rPr>
                        <a:t>1967</a:t>
                      </a:r>
                      <a:r>
                        <a:rPr lang="zh-TW" altLang="zh-TW" sz="2600" b="1" kern="1200" dirty="0">
                          <a:solidFill>
                            <a:schemeClr val="lt1"/>
                          </a:solidFill>
                          <a:effectLst/>
                          <a:latin typeface="+mn-lt"/>
                          <a:ea typeface="+mn-ea"/>
                          <a:cs typeface="+mn-cs"/>
                        </a:rPr>
                        <a:t>改名為台灣更生保護會</a:t>
                      </a:r>
                      <a:endParaRPr lang="zh-TW" altLang="en-US" sz="2600" b="1" dirty="0"/>
                    </a:p>
                  </a:txBody>
                  <a:tcPr anchor="ctr">
                    <a:solidFill>
                      <a:srgbClr val="0000CC"/>
                    </a:solidFill>
                  </a:tcPr>
                </a:tc>
                <a:extLst>
                  <a:ext uri="{0D108BD9-81ED-4DB2-BD59-A6C34878D82A}">
                    <a16:rowId xmlns:a16="http://schemas.microsoft.com/office/drawing/2014/main" val="10000"/>
                  </a:ext>
                </a:extLst>
              </a:tr>
              <a:tr h="637698">
                <a:tc>
                  <a:txBody>
                    <a:bodyPr/>
                    <a:lstStyle/>
                    <a:p>
                      <a:r>
                        <a:rPr lang="en-US" altLang="zh-TW" sz="2600" b="1" kern="1200" dirty="0">
                          <a:solidFill>
                            <a:schemeClr val="tx1"/>
                          </a:solidFill>
                          <a:effectLst/>
                          <a:latin typeface="+mn-lt"/>
                          <a:ea typeface="+mn-ea"/>
                          <a:cs typeface="+mn-cs"/>
                        </a:rPr>
                        <a:t>1980</a:t>
                      </a:r>
                      <a:r>
                        <a:rPr lang="zh-TW" altLang="zh-TW" sz="2600" b="1" kern="1200" dirty="0">
                          <a:solidFill>
                            <a:schemeClr val="tx1"/>
                          </a:solidFill>
                          <a:effectLst/>
                          <a:latin typeface="+mn-lt"/>
                          <a:ea typeface="+mn-ea"/>
                          <a:cs typeface="+mn-cs"/>
                        </a:rPr>
                        <a:t>年</a:t>
                      </a:r>
                      <a:r>
                        <a:rPr lang="zh-TW" altLang="en-US" sz="2600" b="1" kern="1200" dirty="0">
                          <a:solidFill>
                            <a:schemeClr val="tx1"/>
                          </a:solidFill>
                          <a:effectLst/>
                          <a:latin typeface="+mn-lt"/>
                          <a:ea typeface="+mn-ea"/>
                          <a:cs typeface="+mn-cs"/>
                        </a:rPr>
                        <a:t> </a:t>
                      </a:r>
                      <a:r>
                        <a:rPr lang="en-US" altLang="zh-TW" sz="2600" b="1" kern="1200" dirty="0">
                          <a:solidFill>
                            <a:schemeClr val="tx1"/>
                          </a:solidFill>
                          <a:effectLst/>
                          <a:latin typeface="+mn-lt"/>
                          <a:ea typeface="+mn-ea"/>
                          <a:cs typeface="+mn-cs"/>
                        </a:rPr>
                        <a:t>:</a:t>
                      </a:r>
                      <a:r>
                        <a:rPr lang="zh-TW" altLang="en-US" sz="2600" b="1" kern="1200" dirty="0">
                          <a:solidFill>
                            <a:schemeClr val="tx1"/>
                          </a:solidFill>
                          <a:effectLst/>
                          <a:latin typeface="+mn-lt"/>
                          <a:ea typeface="+mn-ea"/>
                          <a:cs typeface="+mn-cs"/>
                        </a:rPr>
                        <a:t> </a:t>
                      </a:r>
                      <a:r>
                        <a:rPr lang="zh-TW" altLang="zh-TW" sz="2600" b="1" kern="1200" dirty="0">
                          <a:solidFill>
                            <a:schemeClr val="tx1"/>
                          </a:solidFill>
                          <a:effectLst/>
                          <a:latin typeface="+mn-lt"/>
                          <a:ea typeface="+mn-ea"/>
                          <a:cs typeface="+mn-cs"/>
                        </a:rPr>
                        <a:t>社團法人中華民國觀護協會</a:t>
                      </a:r>
                      <a:endParaRPr lang="zh-TW" altLang="en-US" sz="2600" b="1" dirty="0">
                        <a:solidFill>
                          <a:schemeClr val="tx1"/>
                        </a:solidFill>
                      </a:endParaRPr>
                    </a:p>
                  </a:txBody>
                  <a:tcPr anchor="ctr">
                    <a:solidFill>
                      <a:srgbClr val="CCECFF"/>
                    </a:solidFill>
                  </a:tcPr>
                </a:tc>
                <a:extLst>
                  <a:ext uri="{0D108BD9-81ED-4DB2-BD59-A6C34878D82A}">
                    <a16:rowId xmlns:a16="http://schemas.microsoft.com/office/drawing/2014/main" val="10001"/>
                  </a:ext>
                </a:extLst>
              </a:tr>
              <a:tr h="637698">
                <a:tc>
                  <a:txBody>
                    <a:bodyPr/>
                    <a:lstStyle/>
                    <a:p>
                      <a:r>
                        <a:rPr lang="en-US" altLang="zh-TW" sz="2600" b="1" kern="1200" dirty="0">
                          <a:solidFill>
                            <a:schemeClr val="bg1"/>
                          </a:solidFill>
                          <a:effectLst/>
                          <a:latin typeface="+mn-lt"/>
                          <a:ea typeface="+mn-ea"/>
                          <a:cs typeface="+mn-cs"/>
                        </a:rPr>
                        <a:t>1994</a:t>
                      </a:r>
                      <a:r>
                        <a:rPr lang="zh-TW" altLang="zh-TW" sz="2600" b="1" kern="1200" dirty="0">
                          <a:solidFill>
                            <a:schemeClr val="bg1"/>
                          </a:solidFill>
                          <a:effectLst/>
                          <a:latin typeface="+mn-lt"/>
                          <a:ea typeface="+mn-ea"/>
                          <a:cs typeface="+mn-cs"/>
                        </a:rPr>
                        <a:t>年</a:t>
                      </a:r>
                      <a:r>
                        <a:rPr lang="zh-TW" altLang="en-US" sz="2600" b="1" kern="1200" dirty="0">
                          <a:solidFill>
                            <a:schemeClr val="bg1"/>
                          </a:solidFill>
                          <a:effectLst/>
                          <a:latin typeface="+mn-lt"/>
                          <a:ea typeface="+mn-ea"/>
                          <a:cs typeface="+mn-cs"/>
                        </a:rPr>
                        <a:t> </a:t>
                      </a:r>
                      <a:r>
                        <a:rPr lang="en-US" altLang="zh-TW" sz="2600" b="1" kern="1200" dirty="0">
                          <a:solidFill>
                            <a:schemeClr val="bg1"/>
                          </a:solidFill>
                          <a:effectLst/>
                          <a:latin typeface="+mn-lt"/>
                          <a:ea typeface="+mn-ea"/>
                          <a:cs typeface="+mn-cs"/>
                        </a:rPr>
                        <a:t>:</a:t>
                      </a:r>
                      <a:r>
                        <a:rPr lang="zh-TW" altLang="en-US" sz="2600" b="1" kern="1200" dirty="0">
                          <a:solidFill>
                            <a:schemeClr val="bg1"/>
                          </a:solidFill>
                          <a:effectLst/>
                          <a:latin typeface="+mn-lt"/>
                          <a:ea typeface="+mn-ea"/>
                          <a:cs typeface="+mn-cs"/>
                        </a:rPr>
                        <a:t> </a:t>
                      </a:r>
                      <a:r>
                        <a:rPr lang="zh-TW" altLang="zh-TW" sz="2600" b="1" kern="1200" dirty="0">
                          <a:solidFill>
                            <a:schemeClr val="bg1"/>
                          </a:solidFill>
                          <a:effectLst/>
                          <a:latin typeface="+mn-lt"/>
                          <a:ea typeface="+mn-ea"/>
                          <a:cs typeface="+mn-cs"/>
                        </a:rPr>
                        <a:t>中華民國犯罪學學會</a:t>
                      </a:r>
                      <a:endParaRPr lang="zh-TW" altLang="en-US" sz="2600" b="1" dirty="0">
                        <a:solidFill>
                          <a:schemeClr val="bg1"/>
                        </a:solidFill>
                      </a:endParaRPr>
                    </a:p>
                  </a:txBody>
                  <a:tcPr anchor="ctr">
                    <a:solidFill>
                      <a:srgbClr val="006600"/>
                    </a:solidFill>
                  </a:tcPr>
                </a:tc>
                <a:extLst>
                  <a:ext uri="{0D108BD9-81ED-4DB2-BD59-A6C34878D82A}">
                    <a16:rowId xmlns:a16="http://schemas.microsoft.com/office/drawing/2014/main" val="10002"/>
                  </a:ext>
                </a:extLst>
              </a:tr>
              <a:tr h="637698">
                <a:tc>
                  <a:txBody>
                    <a:bodyPr/>
                    <a:lstStyle/>
                    <a:p>
                      <a:r>
                        <a:rPr lang="en-US" altLang="zh-TW" sz="2600" b="1" kern="1200" dirty="0">
                          <a:solidFill>
                            <a:schemeClr val="tx1"/>
                          </a:solidFill>
                          <a:effectLst/>
                          <a:latin typeface="+mn-lt"/>
                          <a:ea typeface="+mn-ea"/>
                          <a:cs typeface="+mn-cs"/>
                        </a:rPr>
                        <a:t>1996</a:t>
                      </a:r>
                      <a:r>
                        <a:rPr lang="zh-TW" altLang="zh-TW" sz="2600" b="1" kern="1200" dirty="0">
                          <a:solidFill>
                            <a:schemeClr val="tx1"/>
                          </a:solidFill>
                          <a:effectLst/>
                          <a:latin typeface="+mn-lt"/>
                          <a:ea typeface="+mn-ea"/>
                          <a:cs typeface="+mn-cs"/>
                        </a:rPr>
                        <a:t>年</a:t>
                      </a:r>
                      <a:r>
                        <a:rPr lang="zh-TW" altLang="en-US" sz="2600" b="1" kern="1200" dirty="0">
                          <a:solidFill>
                            <a:schemeClr val="tx1"/>
                          </a:solidFill>
                          <a:effectLst/>
                          <a:latin typeface="+mn-lt"/>
                          <a:ea typeface="+mn-ea"/>
                          <a:cs typeface="+mn-cs"/>
                        </a:rPr>
                        <a:t> </a:t>
                      </a:r>
                      <a:r>
                        <a:rPr lang="en-US" altLang="zh-TW" sz="2600" b="1" kern="1200" dirty="0">
                          <a:solidFill>
                            <a:schemeClr val="tx1"/>
                          </a:solidFill>
                          <a:effectLst/>
                          <a:latin typeface="+mn-lt"/>
                          <a:ea typeface="+mn-ea"/>
                          <a:cs typeface="+mn-cs"/>
                        </a:rPr>
                        <a:t>:</a:t>
                      </a:r>
                      <a:r>
                        <a:rPr lang="zh-TW" altLang="en-US" sz="2600" b="1" kern="1200" dirty="0">
                          <a:solidFill>
                            <a:schemeClr val="tx1"/>
                          </a:solidFill>
                          <a:effectLst/>
                          <a:latin typeface="+mn-lt"/>
                          <a:ea typeface="+mn-ea"/>
                          <a:cs typeface="+mn-cs"/>
                        </a:rPr>
                        <a:t> </a:t>
                      </a:r>
                      <a:r>
                        <a:rPr lang="zh-TW" altLang="zh-TW" sz="2600" b="1" kern="1200" dirty="0">
                          <a:solidFill>
                            <a:schemeClr val="tx1"/>
                          </a:solidFill>
                          <a:effectLst/>
                          <a:latin typeface="+mn-lt"/>
                          <a:ea typeface="+mn-ea"/>
                          <a:cs typeface="+mn-cs"/>
                        </a:rPr>
                        <a:t>中華民國犯罪矯正協會</a:t>
                      </a:r>
                      <a:endParaRPr lang="zh-TW" altLang="en-US" sz="2600" b="1" dirty="0">
                        <a:solidFill>
                          <a:schemeClr val="tx1"/>
                        </a:solidFill>
                      </a:endParaRPr>
                    </a:p>
                  </a:txBody>
                  <a:tcPr anchor="ctr">
                    <a:solidFill>
                      <a:srgbClr val="CCFFCC"/>
                    </a:solidFill>
                  </a:tcPr>
                </a:tc>
                <a:extLst>
                  <a:ext uri="{0D108BD9-81ED-4DB2-BD59-A6C34878D82A}">
                    <a16:rowId xmlns:a16="http://schemas.microsoft.com/office/drawing/2014/main" val="10003"/>
                  </a:ext>
                </a:extLst>
              </a:tr>
              <a:tr h="637698">
                <a:tc>
                  <a:txBody>
                    <a:bodyPr/>
                    <a:lstStyle/>
                    <a:p>
                      <a:r>
                        <a:rPr lang="en-US" altLang="zh-TW" sz="2600" b="1" kern="1200" dirty="0">
                          <a:solidFill>
                            <a:schemeClr val="bg1"/>
                          </a:solidFill>
                          <a:effectLst/>
                          <a:latin typeface="+mn-lt"/>
                          <a:ea typeface="+mn-ea"/>
                          <a:cs typeface="+mn-cs"/>
                        </a:rPr>
                        <a:t>1999</a:t>
                      </a:r>
                      <a:r>
                        <a:rPr lang="zh-TW" altLang="zh-TW" sz="2600" b="1" kern="1200" dirty="0">
                          <a:solidFill>
                            <a:schemeClr val="bg1"/>
                          </a:solidFill>
                          <a:effectLst/>
                          <a:latin typeface="+mn-lt"/>
                          <a:ea typeface="+mn-ea"/>
                          <a:cs typeface="+mn-cs"/>
                        </a:rPr>
                        <a:t>年</a:t>
                      </a:r>
                      <a:r>
                        <a:rPr lang="zh-TW" altLang="en-US" sz="2600" b="1" kern="1200" dirty="0">
                          <a:solidFill>
                            <a:schemeClr val="bg1"/>
                          </a:solidFill>
                          <a:effectLst/>
                          <a:latin typeface="+mn-lt"/>
                          <a:ea typeface="+mn-ea"/>
                          <a:cs typeface="+mn-cs"/>
                        </a:rPr>
                        <a:t> </a:t>
                      </a:r>
                      <a:r>
                        <a:rPr lang="en-US" altLang="zh-TW" sz="2600" b="1" kern="1200" dirty="0">
                          <a:solidFill>
                            <a:schemeClr val="bg1"/>
                          </a:solidFill>
                          <a:effectLst/>
                          <a:latin typeface="+mn-lt"/>
                          <a:ea typeface="+mn-ea"/>
                          <a:cs typeface="+mn-cs"/>
                        </a:rPr>
                        <a:t>:</a:t>
                      </a:r>
                      <a:r>
                        <a:rPr lang="zh-TW" altLang="en-US" sz="2600" b="1" kern="1200" dirty="0">
                          <a:solidFill>
                            <a:schemeClr val="bg1"/>
                          </a:solidFill>
                          <a:effectLst/>
                          <a:latin typeface="+mn-lt"/>
                          <a:ea typeface="+mn-ea"/>
                          <a:cs typeface="+mn-cs"/>
                        </a:rPr>
                        <a:t> </a:t>
                      </a:r>
                      <a:r>
                        <a:rPr lang="zh-TW" altLang="zh-TW" sz="2600" b="1" kern="1200" dirty="0">
                          <a:solidFill>
                            <a:schemeClr val="bg1"/>
                          </a:solidFill>
                          <a:effectLst/>
                          <a:latin typeface="+mn-lt"/>
                          <a:ea typeface="+mn-ea"/>
                          <a:cs typeface="+mn-cs"/>
                        </a:rPr>
                        <a:t>財團法人犯罪被害人保護協會</a:t>
                      </a:r>
                      <a:endParaRPr lang="zh-TW" altLang="en-US" sz="2600" b="1" dirty="0">
                        <a:solidFill>
                          <a:schemeClr val="bg1"/>
                        </a:solidFill>
                      </a:endParaRPr>
                    </a:p>
                  </a:txBody>
                  <a:tcPr anchor="ctr">
                    <a:solidFill>
                      <a:srgbClr val="CC3300"/>
                    </a:solidFill>
                  </a:tcPr>
                </a:tc>
                <a:extLst>
                  <a:ext uri="{0D108BD9-81ED-4DB2-BD59-A6C34878D82A}">
                    <a16:rowId xmlns:a16="http://schemas.microsoft.com/office/drawing/2014/main" val="10004"/>
                  </a:ext>
                </a:extLst>
              </a:tr>
              <a:tr h="637698">
                <a:tc>
                  <a:txBody>
                    <a:bodyPr/>
                    <a:lstStyle/>
                    <a:p>
                      <a:r>
                        <a:rPr lang="en-US" altLang="zh-TW" sz="2600" b="1" kern="1200" dirty="0">
                          <a:solidFill>
                            <a:schemeClr val="dk1"/>
                          </a:solidFill>
                          <a:effectLst/>
                          <a:latin typeface="+mn-lt"/>
                          <a:ea typeface="+mn-ea"/>
                          <a:cs typeface="+mn-cs"/>
                        </a:rPr>
                        <a:t>2000</a:t>
                      </a:r>
                      <a:r>
                        <a:rPr lang="zh-TW" altLang="zh-TW" sz="2600" b="1" kern="1200" dirty="0">
                          <a:solidFill>
                            <a:schemeClr val="dk1"/>
                          </a:solidFill>
                          <a:effectLst/>
                          <a:latin typeface="+mn-lt"/>
                          <a:ea typeface="+mn-ea"/>
                          <a:cs typeface="+mn-cs"/>
                        </a:rPr>
                        <a:t>年</a:t>
                      </a:r>
                      <a:r>
                        <a:rPr lang="zh-TW" altLang="en-US" sz="2600" b="1" kern="1200" dirty="0">
                          <a:solidFill>
                            <a:schemeClr val="dk1"/>
                          </a:solidFill>
                          <a:effectLst/>
                          <a:latin typeface="+mn-lt"/>
                          <a:ea typeface="+mn-ea"/>
                          <a:cs typeface="+mn-cs"/>
                        </a:rPr>
                        <a:t> </a:t>
                      </a:r>
                      <a:r>
                        <a:rPr lang="en-US" altLang="zh-TW" sz="2600" b="1" kern="1200" dirty="0">
                          <a:solidFill>
                            <a:schemeClr val="dk1"/>
                          </a:solidFill>
                          <a:effectLst/>
                          <a:latin typeface="+mn-lt"/>
                          <a:ea typeface="+mn-ea"/>
                          <a:cs typeface="+mn-cs"/>
                        </a:rPr>
                        <a:t>:</a:t>
                      </a:r>
                      <a:r>
                        <a:rPr lang="zh-TW" altLang="en-US" sz="2600" b="1" kern="1200" dirty="0">
                          <a:solidFill>
                            <a:schemeClr val="dk1"/>
                          </a:solidFill>
                          <a:effectLst/>
                          <a:latin typeface="+mn-lt"/>
                          <a:ea typeface="+mn-ea"/>
                          <a:cs typeface="+mn-cs"/>
                        </a:rPr>
                        <a:t> </a:t>
                      </a:r>
                      <a:r>
                        <a:rPr lang="zh-TW" altLang="zh-TW" sz="2600" b="1" kern="1200" dirty="0">
                          <a:solidFill>
                            <a:schemeClr val="dk1"/>
                          </a:solidFill>
                          <a:effectLst/>
                          <a:latin typeface="+mn-lt"/>
                          <a:ea typeface="+mn-ea"/>
                          <a:cs typeface="+mn-cs"/>
                        </a:rPr>
                        <a:t>財團法人犯罪矯正發展基金會</a:t>
                      </a:r>
                      <a:endParaRPr lang="zh-TW" altLang="en-US" sz="2600" b="1" dirty="0"/>
                    </a:p>
                  </a:txBody>
                  <a:tcPr anchor="ctr">
                    <a:solidFill>
                      <a:srgbClr val="FFCC99"/>
                    </a:solidFill>
                  </a:tcPr>
                </a:tc>
                <a:extLst>
                  <a:ext uri="{0D108BD9-81ED-4DB2-BD59-A6C34878D82A}">
                    <a16:rowId xmlns:a16="http://schemas.microsoft.com/office/drawing/2014/main" val="10005"/>
                  </a:ext>
                </a:extLst>
              </a:tr>
              <a:tr h="637698">
                <a:tc>
                  <a:txBody>
                    <a:bodyPr/>
                    <a:lstStyle/>
                    <a:p>
                      <a:r>
                        <a:rPr lang="en-US" altLang="zh-TW" sz="2600" b="1" kern="1200" dirty="0">
                          <a:solidFill>
                            <a:schemeClr val="bg1"/>
                          </a:solidFill>
                          <a:effectLst/>
                          <a:latin typeface="+mn-lt"/>
                          <a:ea typeface="+mn-ea"/>
                          <a:cs typeface="+mn-cs"/>
                        </a:rPr>
                        <a:t>2002</a:t>
                      </a:r>
                      <a:r>
                        <a:rPr lang="zh-TW" altLang="zh-TW" sz="2600" b="1" kern="1200" dirty="0">
                          <a:solidFill>
                            <a:schemeClr val="bg1"/>
                          </a:solidFill>
                          <a:effectLst/>
                          <a:latin typeface="+mn-lt"/>
                          <a:ea typeface="+mn-ea"/>
                          <a:cs typeface="+mn-cs"/>
                        </a:rPr>
                        <a:t>年</a:t>
                      </a:r>
                      <a:r>
                        <a:rPr lang="zh-TW" altLang="en-US" sz="2600" b="1" kern="1200" dirty="0">
                          <a:solidFill>
                            <a:schemeClr val="bg1"/>
                          </a:solidFill>
                          <a:effectLst/>
                          <a:latin typeface="+mn-lt"/>
                          <a:ea typeface="+mn-ea"/>
                          <a:cs typeface="+mn-cs"/>
                        </a:rPr>
                        <a:t> </a:t>
                      </a:r>
                      <a:r>
                        <a:rPr lang="en-US" altLang="zh-TW" sz="2600" b="1" kern="1200" dirty="0">
                          <a:solidFill>
                            <a:schemeClr val="bg1"/>
                          </a:solidFill>
                          <a:effectLst/>
                          <a:latin typeface="+mn-lt"/>
                          <a:ea typeface="+mn-ea"/>
                          <a:cs typeface="+mn-cs"/>
                        </a:rPr>
                        <a:t>:</a:t>
                      </a:r>
                      <a:r>
                        <a:rPr lang="zh-TW" altLang="en-US" sz="2600" b="1" kern="1200" dirty="0">
                          <a:solidFill>
                            <a:schemeClr val="bg1"/>
                          </a:solidFill>
                          <a:effectLst/>
                          <a:latin typeface="+mn-lt"/>
                          <a:ea typeface="+mn-ea"/>
                          <a:cs typeface="+mn-cs"/>
                        </a:rPr>
                        <a:t> </a:t>
                      </a:r>
                      <a:r>
                        <a:rPr lang="zh-TW" altLang="zh-TW" sz="2600" b="1" kern="1200" dirty="0">
                          <a:solidFill>
                            <a:schemeClr val="bg1"/>
                          </a:solidFill>
                          <a:effectLst/>
                          <a:latin typeface="+mn-lt"/>
                          <a:ea typeface="+mn-ea"/>
                          <a:cs typeface="+mn-cs"/>
                        </a:rPr>
                        <a:t>社團法人台灣家庭暴力暨性犯罪處遇協會</a:t>
                      </a:r>
                      <a:endParaRPr lang="zh-TW" altLang="en-US" sz="2600" b="1" dirty="0">
                        <a:solidFill>
                          <a:schemeClr val="bg1"/>
                        </a:solidFill>
                      </a:endParaRPr>
                    </a:p>
                  </a:txBody>
                  <a:tcPr anchor="ctr">
                    <a:solidFill>
                      <a:srgbClr val="800080"/>
                    </a:solidFill>
                  </a:tcPr>
                </a:tc>
                <a:extLst>
                  <a:ext uri="{0D108BD9-81ED-4DB2-BD59-A6C34878D82A}">
                    <a16:rowId xmlns:a16="http://schemas.microsoft.com/office/drawing/2014/main" val="10006"/>
                  </a:ext>
                </a:extLst>
              </a:tr>
              <a:tr h="637698">
                <a:tc>
                  <a:txBody>
                    <a:bodyPr/>
                    <a:lstStyle/>
                    <a:p>
                      <a:r>
                        <a:rPr lang="en-US" altLang="zh-TW" sz="2600" b="1" kern="1200" dirty="0">
                          <a:solidFill>
                            <a:schemeClr val="tx1"/>
                          </a:solidFill>
                          <a:effectLst/>
                          <a:latin typeface="+mn-lt"/>
                          <a:ea typeface="+mn-ea"/>
                          <a:cs typeface="+mn-cs"/>
                        </a:rPr>
                        <a:t>2008</a:t>
                      </a:r>
                      <a:r>
                        <a:rPr lang="zh-TW" altLang="zh-TW" sz="2600" b="1" kern="1200" dirty="0">
                          <a:solidFill>
                            <a:schemeClr val="tx1"/>
                          </a:solidFill>
                          <a:effectLst/>
                          <a:latin typeface="+mn-lt"/>
                          <a:ea typeface="+mn-ea"/>
                          <a:cs typeface="+mn-cs"/>
                        </a:rPr>
                        <a:t>年</a:t>
                      </a:r>
                      <a:r>
                        <a:rPr lang="zh-TW" altLang="en-US" sz="2600" b="1" kern="1200" dirty="0">
                          <a:solidFill>
                            <a:schemeClr val="tx1"/>
                          </a:solidFill>
                          <a:effectLst/>
                          <a:latin typeface="+mn-lt"/>
                          <a:ea typeface="+mn-ea"/>
                          <a:cs typeface="+mn-cs"/>
                        </a:rPr>
                        <a:t> </a:t>
                      </a:r>
                      <a:r>
                        <a:rPr lang="en-US" altLang="zh-TW" sz="2600" b="1" kern="1200" dirty="0">
                          <a:solidFill>
                            <a:schemeClr val="tx1"/>
                          </a:solidFill>
                          <a:effectLst/>
                          <a:latin typeface="+mn-lt"/>
                          <a:ea typeface="+mn-ea"/>
                          <a:cs typeface="+mn-cs"/>
                        </a:rPr>
                        <a:t>:</a:t>
                      </a:r>
                      <a:r>
                        <a:rPr lang="zh-TW" altLang="en-US" sz="2600" b="1" kern="1200" dirty="0">
                          <a:solidFill>
                            <a:schemeClr val="tx1"/>
                          </a:solidFill>
                          <a:effectLst/>
                          <a:latin typeface="+mn-lt"/>
                          <a:ea typeface="+mn-ea"/>
                          <a:cs typeface="+mn-cs"/>
                        </a:rPr>
                        <a:t> </a:t>
                      </a:r>
                      <a:r>
                        <a:rPr lang="zh-TW" altLang="zh-TW" sz="2600" b="1" kern="1200" dirty="0">
                          <a:solidFill>
                            <a:schemeClr val="tx1"/>
                          </a:solidFill>
                          <a:effectLst/>
                          <a:latin typeface="+mn-lt"/>
                          <a:ea typeface="+mn-ea"/>
                          <a:cs typeface="+mn-cs"/>
                        </a:rPr>
                        <a:t>台灣青少年犯罪防治研究學會</a:t>
                      </a:r>
                      <a:endParaRPr lang="zh-TW" altLang="en-US" sz="2600" b="1" dirty="0">
                        <a:solidFill>
                          <a:schemeClr val="tx1"/>
                        </a:solidFill>
                      </a:endParaRPr>
                    </a:p>
                  </a:txBody>
                  <a:tcPr anchor="ctr">
                    <a:solidFill>
                      <a:srgbClr val="CCCCFF"/>
                    </a:solidFill>
                  </a:tcPr>
                </a:tc>
                <a:extLst>
                  <a:ext uri="{0D108BD9-81ED-4DB2-BD59-A6C34878D82A}">
                    <a16:rowId xmlns:a16="http://schemas.microsoft.com/office/drawing/2014/main" val="10007"/>
                  </a:ext>
                </a:extLst>
              </a:tr>
            </a:tbl>
          </a:graphicData>
        </a:graphic>
      </p:graphicFrame>
      <p:sp>
        <p:nvSpPr>
          <p:cNvPr id="3" name="投影片編號版面配置區 2">
            <a:extLst>
              <a:ext uri="{FF2B5EF4-FFF2-40B4-BE49-F238E27FC236}">
                <a16:creationId xmlns:a16="http://schemas.microsoft.com/office/drawing/2014/main" id="{459858F1-6385-49AA-B557-688A0A41B205}"/>
              </a:ext>
            </a:extLst>
          </p:cNvPr>
          <p:cNvSpPr>
            <a:spLocks noGrp="1"/>
          </p:cNvSpPr>
          <p:nvPr>
            <p:ph type="sldNum" sz="quarter" idx="12"/>
          </p:nvPr>
        </p:nvSpPr>
        <p:spPr/>
        <p:txBody>
          <a:bodyPr/>
          <a:lstStyle/>
          <a:p>
            <a:pPr rtl="0"/>
            <a:fld id="{0FF54DE5-C571-48E8-A5BC-B369434E2F44}" type="slidenum">
              <a:rPr lang="en-US" altLang="zh-TW" noProof="0" smtClean="0"/>
              <a:pPr rtl="0"/>
              <a:t>41</a:t>
            </a:fld>
            <a:endParaRPr lang="en-US" altLang="zh-TW" noProof="0" dirty="0"/>
          </a:p>
        </p:txBody>
      </p:sp>
    </p:spTree>
    <p:extLst>
      <p:ext uri="{BB962C8B-B14F-4D97-AF65-F5344CB8AC3E}">
        <p14:creationId xmlns:p14="http://schemas.microsoft.com/office/powerpoint/2010/main" val="301860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r>
              <a:rPr lang="zh-TW" altLang="zh-TW" dirty="0"/>
              <a:t>台灣犯罪學相關教學</a:t>
            </a:r>
            <a:endParaRPr lang="en-US" b="1" dirty="0">
              <a:latin typeface="Microsoft JhengHei UI" panose="020B0604030504040204" pitchFamily="34" charset="-120"/>
              <a:ea typeface="Microsoft JhengHei UI" panose="020B0604030504040204" pitchFamily="34" charset="-120"/>
            </a:endParaRPr>
          </a:p>
        </p:txBody>
      </p:sp>
      <p:pic>
        <p:nvPicPr>
          <p:cNvPr id="5" name="圖片預留位置 4" descr="架上書籍特寫，前景和後景有更多模糊的書影"/>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3155" r="3155"/>
          <a:stretch>
            <a:fillRect/>
          </a:stretch>
        </p:blipFill>
        <p:spPr>
          <a:xfrm>
            <a:off x="6053221" y="1661375"/>
            <a:ext cx="5032361" cy="4288664"/>
          </a:xfrm>
        </p:spPr>
      </p:pic>
      <p:graphicFrame>
        <p:nvGraphicFramePr>
          <p:cNvPr id="3" name="表格 2"/>
          <p:cNvGraphicFramePr>
            <a:graphicFrameLocks noGrp="1"/>
          </p:cNvGraphicFramePr>
          <p:nvPr>
            <p:extLst>
              <p:ext uri="{D42A27DB-BD31-4B8C-83A1-F6EECF244321}">
                <p14:modId xmlns:p14="http://schemas.microsoft.com/office/powerpoint/2010/main" val="1147246203"/>
              </p:ext>
            </p:extLst>
          </p:nvPr>
        </p:nvGraphicFramePr>
        <p:xfrm>
          <a:off x="1104900" y="1661375"/>
          <a:ext cx="4990341" cy="4288664"/>
        </p:xfrm>
        <a:graphic>
          <a:graphicData uri="http://schemas.openxmlformats.org/drawingml/2006/table">
            <a:tbl>
              <a:tblPr firstRow="1" bandRow="1">
                <a:tableStyleId>{5C22544A-7EE6-4342-B048-85BDC9FD1C3A}</a:tableStyleId>
              </a:tblPr>
              <a:tblGrid>
                <a:gridCol w="4990341">
                  <a:extLst>
                    <a:ext uri="{9D8B030D-6E8A-4147-A177-3AD203B41FA5}">
                      <a16:colId xmlns:a16="http://schemas.microsoft.com/office/drawing/2014/main" val="20000"/>
                    </a:ext>
                  </a:extLst>
                </a:gridCol>
              </a:tblGrid>
              <a:tr h="1125447">
                <a:tc>
                  <a:txBody>
                    <a:bodyPr/>
                    <a:lstStyle/>
                    <a:p>
                      <a:pPr>
                        <a:spcBef>
                          <a:spcPts val="2400"/>
                        </a:spcBef>
                      </a:pPr>
                      <a:r>
                        <a:rPr lang="zh-TW" altLang="zh-TW" sz="2400" b="1" kern="1200" dirty="0">
                          <a:solidFill>
                            <a:schemeClr val="lt1"/>
                          </a:solidFill>
                          <a:effectLst/>
                          <a:latin typeface="+mn-lt"/>
                          <a:ea typeface="+mn-ea"/>
                          <a:cs typeface="+mn-cs"/>
                        </a:rPr>
                        <a:t>中央警官大學犯罪防治系暨研究所</a:t>
                      </a:r>
                      <a:endParaRPr lang="zh-TW" altLang="en-US" sz="2400" dirty="0"/>
                    </a:p>
                  </a:txBody>
                  <a:tcPr anchor="ctr"/>
                </a:tc>
                <a:extLst>
                  <a:ext uri="{0D108BD9-81ED-4DB2-BD59-A6C34878D82A}">
                    <a16:rowId xmlns:a16="http://schemas.microsoft.com/office/drawing/2014/main" val="10000"/>
                  </a:ext>
                </a:extLst>
              </a:tr>
              <a:tr h="1125447">
                <a:tc>
                  <a:txBody>
                    <a:bodyPr/>
                    <a:lstStyle/>
                    <a:p>
                      <a:pPr>
                        <a:spcBef>
                          <a:spcPts val="2400"/>
                        </a:spcBef>
                      </a:pPr>
                      <a:r>
                        <a:rPr lang="zh-TW" altLang="zh-TW" sz="2400" b="1" kern="1200" dirty="0">
                          <a:solidFill>
                            <a:schemeClr val="dk1"/>
                          </a:solidFill>
                          <a:effectLst/>
                          <a:latin typeface="+mn-lt"/>
                          <a:ea typeface="+mn-ea"/>
                          <a:cs typeface="+mn-cs"/>
                        </a:rPr>
                        <a:t>國立中正大學犯罪防治系暨研究所</a:t>
                      </a:r>
                      <a:endParaRPr lang="zh-TW" altLang="en-US" sz="2400" b="1" dirty="0"/>
                    </a:p>
                  </a:txBody>
                  <a:tcPr anchor="ctr"/>
                </a:tc>
                <a:extLst>
                  <a:ext uri="{0D108BD9-81ED-4DB2-BD59-A6C34878D82A}">
                    <a16:rowId xmlns:a16="http://schemas.microsoft.com/office/drawing/2014/main" val="10001"/>
                  </a:ext>
                </a:extLst>
              </a:tr>
              <a:tr h="1125447">
                <a:tc>
                  <a:txBody>
                    <a:bodyPr/>
                    <a:lstStyle/>
                    <a:p>
                      <a:pPr>
                        <a:spcBef>
                          <a:spcPts val="2400"/>
                        </a:spcBef>
                      </a:pPr>
                      <a:r>
                        <a:rPr lang="zh-TW" altLang="zh-TW" sz="2400" b="1" kern="1200" dirty="0">
                          <a:solidFill>
                            <a:schemeClr val="dk1"/>
                          </a:solidFill>
                          <a:effectLst/>
                          <a:latin typeface="+mn-lt"/>
                          <a:ea typeface="+mn-ea"/>
                          <a:cs typeface="+mn-cs"/>
                        </a:rPr>
                        <a:t>國立台北學犯罪學研究所</a:t>
                      </a:r>
                      <a:endParaRPr lang="zh-TW" altLang="en-US" sz="2400" b="1" dirty="0"/>
                    </a:p>
                  </a:txBody>
                  <a:tcPr anchor="ctr"/>
                </a:tc>
                <a:extLst>
                  <a:ext uri="{0D108BD9-81ED-4DB2-BD59-A6C34878D82A}">
                    <a16:rowId xmlns:a16="http://schemas.microsoft.com/office/drawing/2014/main" val="10002"/>
                  </a:ext>
                </a:extLst>
              </a:tr>
              <a:tr h="912323">
                <a:tc>
                  <a:txBody>
                    <a:bodyPr/>
                    <a:lstStyle/>
                    <a:p>
                      <a:pPr>
                        <a:spcBef>
                          <a:spcPts val="2400"/>
                        </a:spcBef>
                      </a:pPr>
                      <a:r>
                        <a:rPr lang="zh-TW" altLang="zh-TW" sz="2400" b="1" kern="1200" dirty="0">
                          <a:solidFill>
                            <a:schemeClr val="tx1"/>
                          </a:solidFill>
                          <a:effectLst/>
                          <a:latin typeface="+mn-lt"/>
                          <a:ea typeface="+mn-ea"/>
                          <a:cs typeface="+mn-cs"/>
                        </a:rPr>
                        <a:t>銘傳大學犯罪防法系</a:t>
                      </a:r>
                      <a:endParaRPr lang="zh-TW" altLang="en-US" sz="2400" b="1" dirty="0">
                        <a:solidFill>
                          <a:schemeClr val="tx1"/>
                        </a:solidFill>
                      </a:endParaRPr>
                    </a:p>
                  </a:txBody>
                  <a:tcPr anchor="ctr"/>
                </a:tc>
                <a:extLst>
                  <a:ext uri="{0D108BD9-81ED-4DB2-BD59-A6C34878D82A}">
                    <a16:rowId xmlns:a16="http://schemas.microsoft.com/office/drawing/2014/main" val="10003"/>
                  </a:ext>
                </a:extLst>
              </a:tr>
            </a:tbl>
          </a:graphicData>
        </a:graphic>
      </p:graphicFrame>
      <p:sp>
        <p:nvSpPr>
          <p:cNvPr id="4" name="投影片編號版面配置區 3">
            <a:extLst>
              <a:ext uri="{FF2B5EF4-FFF2-40B4-BE49-F238E27FC236}">
                <a16:creationId xmlns:a16="http://schemas.microsoft.com/office/drawing/2014/main" id="{D8F9390B-7894-49C5-B4A1-D3D04FC27ED1}"/>
              </a:ext>
            </a:extLst>
          </p:cNvPr>
          <p:cNvSpPr>
            <a:spLocks noGrp="1"/>
          </p:cNvSpPr>
          <p:nvPr>
            <p:ph type="sldNum" sz="quarter" idx="12"/>
          </p:nvPr>
        </p:nvSpPr>
        <p:spPr/>
        <p:txBody>
          <a:bodyPr/>
          <a:lstStyle/>
          <a:p>
            <a:pPr rtl="0"/>
            <a:fld id="{0FF54DE5-C571-48E8-A5BC-B369434E2F44}" type="slidenum">
              <a:rPr lang="en-US" altLang="zh-TW" noProof="0" smtClean="0"/>
              <a:pPr rtl="0"/>
              <a:t>42</a:t>
            </a:fld>
            <a:endParaRPr lang="en-US" altLang="zh-TW" noProof="0" dirty="0"/>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7E0647A-0FE6-472F-8C27-F2AA9D56B3A6}"/>
              </a:ext>
            </a:extLst>
          </p:cNvPr>
          <p:cNvSpPr>
            <a:spLocks noGrp="1"/>
          </p:cNvSpPr>
          <p:nvPr>
            <p:ph type="title"/>
          </p:nvPr>
        </p:nvSpPr>
        <p:spPr/>
        <p:txBody>
          <a:bodyPr/>
          <a:lstStyle/>
          <a:p>
            <a:r>
              <a:rPr lang="zh-TW" altLang="en-US" dirty="0">
                <a:solidFill>
                  <a:srgbClr val="0000FF"/>
                </a:solidFill>
              </a:rPr>
              <a:t>結語</a:t>
            </a:r>
            <a:r>
              <a:rPr lang="en-US" altLang="zh-TW" dirty="0">
                <a:solidFill>
                  <a:srgbClr val="0000FF"/>
                </a:solidFill>
              </a:rPr>
              <a:t>:</a:t>
            </a:r>
            <a:r>
              <a:rPr lang="zh-TW" altLang="en-US" dirty="0">
                <a:solidFill>
                  <a:srgbClr val="0000FF"/>
                </a:solidFill>
              </a:rPr>
              <a:t> </a:t>
            </a:r>
            <a:r>
              <a:rPr lang="zh-TW" altLang="en-US" dirty="0"/>
              <a:t>回歸家庭、融入社會</a:t>
            </a:r>
          </a:p>
        </p:txBody>
      </p:sp>
      <p:pic>
        <p:nvPicPr>
          <p:cNvPr id="6" name="圖片版面配置區 5">
            <a:extLst>
              <a:ext uri="{FF2B5EF4-FFF2-40B4-BE49-F238E27FC236}">
                <a16:creationId xmlns:a16="http://schemas.microsoft.com/office/drawing/2014/main" id="{29FB97B1-583C-4117-9E69-373C8A203D5E}"/>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t="585" b="585"/>
          <a:stretch>
            <a:fillRect/>
          </a:stretch>
        </p:blipFill>
        <p:spPr>
          <a:xfrm>
            <a:off x="1212113" y="4093535"/>
            <a:ext cx="3827720" cy="2158409"/>
          </a:xfrm>
        </p:spPr>
      </p:pic>
      <p:sp>
        <p:nvSpPr>
          <p:cNvPr id="4" name="文字版面配置區 3">
            <a:extLst>
              <a:ext uri="{FF2B5EF4-FFF2-40B4-BE49-F238E27FC236}">
                <a16:creationId xmlns:a16="http://schemas.microsoft.com/office/drawing/2014/main" id="{7706E53A-9F2E-468E-A94D-487124C8899A}"/>
              </a:ext>
            </a:extLst>
          </p:cNvPr>
          <p:cNvSpPr>
            <a:spLocks noGrp="1"/>
          </p:cNvSpPr>
          <p:nvPr>
            <p:ph type="body" sz="half" idx="2"/>
          </p:nvPr>
        </p:nvSpPr>
        <p:spPr/>
        <p:txBody>
          <a:bodyPr/>
          <a:lstStyle/>
          <a:p>
            <a:r>
              <a:rPr lang="en-US" altLang="zh-TW" dirty="0"/>
              <a:t>   </a:t>
            </a:r>
            <a:endParaRPr lang="zh-TW" altLang="en-US" dirty="0"/>
          </a:p>
        </p:txBody>
      </p:sp>
      <p:sp>
        <p:nvSpPr>
          <p:cNvPr id="7" name="文字方塊 6">
            <a:extLst>
              <a:ext uri="{FF2B5EF4-FFF2-40B4-BE49-F238E27FC236}">
                <a16:creationId xmlns:a16="http://schemas.microsoft.com/office/drawing/2014/main" id="{851A87D8-DF3F-4EFC-A9A8-DCEDCF4E552F}"/>
              </a:ext>
            </a:extLst>
          </p:cNvPr>
          <p:cNvSpPr txBox="1"/>
          <p:nvPr/>
        </p:nvSpPr>
        <p:spPr>
          <a:xfrm>
            <a:off x="2464364" y="6308081"/>
            <a:ext cx="4404269" cy="230832"/>
          </a:xfrm>
          <a:prstGeom prst="rect">
            <a:avLst/>
          </a:prstGeom>
          <a:noFill/>
        </p:spPr>
        <p:txBody>
          <a:bodyPr wrap="square" rtlCol="0">
            <a:spAutoFit/>
          </a:bodyPr>
          <a:lstStyle/>
          <a:p>
            <a:r>
              <a:rPr lang="zh-TW" altLang="en-US" sz="900" dirty="0"/>
              <a:t>未知的作者 的 </a:t>
            </a:r>
            <a:r>
              <a:rPr lang="zh-TW" altLang="en-US" sz="900" dirty="0">
                <a:hlinkClick r:id="rId3" tooltip="http://2013.igem.org/Team:TU-Delft/Collaborations"/>
              </a:rPr>
              <a:t>此相片</a:t>
            </a:r>
            <a:r>
              <a:rPr lang="zh-TW" altLang="en-US" sz="900" dirty="0"/>
              <a:t> 已透過 </a:t>
            </a:r>
            <a:r>
              <a:rPr lang="zh-TW" altLang="en-US" sz="900" dirty="0">
                <a:hlinkClick r:id="rId4" tooltip="https://creativecommons.org/licenses/by/3.0/"/>
              </a:rPr>
              <a:t>CC BY</a:t>
            </a:r>
            <a:r>
              <a:rPr lang="zh-TW" altLang="en-US" sz="900" dirty="0"/>
              <a:t> 授權</a:t>
            </a:r>
          </a:p>
        </p:txBody>
      </p:sp>
      <p:pic>
        <p:nvPicPr>
          <p:cNvPr id="9" name="圖片 8">
            <a:extLst>
              <a:ext uri="{FF2B5EF4-FFF2-40B4-BE49-F238E27FC236}">
                <a16:creationId xmlns:a16="http://schemas.microsoft.com/office/drawing/2014/main" id="{48581AB4-77DC-4277-A760-FD750938487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flipH="1">
            <a:off x="1104899" y="1387549"/>
            <a:ext cx="3934933" cy="2626005"/>
          </a:xfrm>
          <a:prstGeom prst="rect">
            <a:avLst/>
          </a:prstGeom>
        </p:spPr>
      </p:pic>
      <p:sp>
        <p:nvSpPr>
          <p:cNvPr id="13" name="文字方塊 12">
            <a:extLst>
              <a:ext uri="{FF2B5EF4-FFF2-40B4-BE49-F238E27FC236}">
                <a16:creationId xmlns:a16="http://schemas.microsoft.com/office/drawing/2014/main" id="{FE955E57-4B08-4B18-8C85-AD4536810EF2}"/>
              </a:ext>
            </a:extLst>
          </p:cNvPr>
          <p:cNvSpPr txBox="1"/>
          <p:nvPr/>
        </p:nvSpPr>
        <p:spPr>
          <a:xfrm>
            <a:off x="5893982" y="1868162"/>
            <a:ext cx="4883887" cy="1754326"/>
          </a:xfrm>
          <a:prstGeom prst="rect">
            <a:avLst/>
          </a:prstGeom>
          <a:noFill/>
        </p:spPr>
        <p:txBody>
          <a:bodyPr wrap="square" rtlCol="0">
            <a:spAutoFit/>
          </a:bodyPr>
          <a:lstStyle/>
          <a:p>
            <a:r>
              <a:rPr lang="zh-TW" altLang="en-US" sz="3600" b="1" dirty="0">
                <a:latin typeface="Microsoft JhengHei UI" panose="020B0604030504040204" pitchFamily="34" charset="-120"/>
                <a:ea typeface="Microsoft JhengHei UI" panose="020B0604030504040204" pitchFamily="34" charset="-120"/>
                <a:cs typeface="+mj-cs"/>
              </a:rPr>
              <a:t>攜手合作共創未來</a:t>
            </a:r>
            <a:endParaRPr lang="en-US" altLang="zh-TW" sz="3600" b="1" dirty="0">
              <a:latin typeface="Microsoft JhengHei UI" panose="020B0604030504040204" pitchFamily="34" charset="-120"/>
              <a:ea typeface="Microsoft JhengHei UI" panose="020B0604030504040204" pitchFamily="34" charset="-120"/>
              <a:cs typeface="+mj-cs"/>
            </a:endParaRPr>
          </a:p>
          <a:p>
            <a:endParaRPr lang="en-US" altLang="zh-TW" sz="3600" b="1" dirty="0">
              <a:latin typeface="Microsoft JhengHei UI" panose="020B0604030504040204" pitchFamily="34" charset="-120"/>
              <a:ea typeface="Microsoft JhengHei UI" panose="020B0604030504040204" pitchFamily="34" charset="-120"/>
              <a:cs typeface="+mj-cs"/>
            </a:endParaRPr>
          </a:p>
          <a:p>
            <a:r>
              <a:rPr lang="zh-TW" altLang="en-US" sz="3600" b="1" dirty="0">
                <a:latin typeface="Microsoft JhengHei UI" panose="020B0604030504040204" pitchFamily="34" charset="-120"/>
                <a:ea typeface="Microsoft JhengHei UI" panose="020B0604030504040204" pitchFamily="34" charset="-120"/>
                <a:cs typeface="+mj-cs"/>
              </a:rPr>
              <a:t>期待後續追蹤研究</a:t>
            </a:r>
          </a:p>
        </p:txBody>
      </p:sp>
      <p:sp>
        <p:nvSpPr>
          <p:cNvPr id="14" name="投影片編號版面配置區 13">
            <a:extLst>
              <a:ext uri="{FF2B5EF4-FFF2-40B4-BE49-F238E27FC236}">
                <a16:creationId xmlns:a16="http://schemas.microsoft.com/office/drawing/2014/main" id="{31418C9D-CBAA-4A0E-A65A-A6E9A987AE6B}"/>
              </a:ext>
            </a:extLst>
          </p:cNvPr>
          <p:cNvSpPr>
            <a:spLocks noGrp="1"/>
          </p:cNvSpPr>
          <p:nvPr>
            <p:ph type="sldNum" sz="quarter" idx="12"/>
          </p:nvPr>
        </p:nvSpPr>
        <p:spPr/>
        <p:txBody>
          <a:bodyPr/>
          <a:lstStyle/>
          <a:p>
            <a:pPr rtl="0"/>
            <a:fld id="{0FF54DE5-C571-48E8-A5BC-B369434E2F44}" type="slidenum">
              <a:rPr lang="en-US" altLang="zh-TW" noProof="0" smtClean="0"/>
              <a:pPr rtl="0"/>
              <a:t>43</a:t>
            </a:fld>
            <a:endParaRPr lang="en-US" altLang="zh-TW" noProof="0" dirty="0"/>
          </a:p>
        </p:txBody>
      </p:sp>
    </p:spTree>
    <p:extLst>
      <p:ext uri="{BB962C8B-B14F-4D97-AF65-F5344CB8AC3E}">
        <p14:creationId xmlns:p14="http://schemas.microsoft.com/office/powerpoint/2010/main" val="150171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p:nvPr/>
        </p:nvPicPr>
        <p:blipFill rotWithShape="1">
          <a:blip r:embed="rId2" cstate="print">
            <a:extLst>
              <a:ext uri="{28A0092B-C50C-407E-A947-70E740481C1C}">
                <a14:useLocalDpi xmlns:a14="http://schemas.microsoft.com/office/drawing/2010/main" val="0"/>
              </a:ext>
            </a:extLst>
          </a:blip>
          <a:srcRect l="14934" t="13769" r="15084" b="3892"/>
          <a:stretch/>
        </p:blipFill>
        <p:spPr bwMode="auto">
          <a:xfrm>
            <a:off x="0" y="0"/>
            <a:ext cx="12192000" cy="6858000"/>
          </a:xfrm>
          <a:prstGeom prst="rect">
            <a:avLst/>
          </a:prstGeom>
          <a:noFill/>
          <a:ln>
            <a:noFill/>
          </a:ln>
          <a:extLst>
            <a:ext uri="{53640926-AAD7-44D8-BBD7-CCE9431645EC}">
              <a14:shadowObscured xmlns:a14="http://schemas.microsoft.com/office/drawing/2010/main"/>
            </a:ext>
          </a:extLst>
        </p:spPr>
      </p:pic>
      <p:sp>
        <p:nvSpPr>
          <p:cNvPr id="2" name="投影片編號版面配置區 1">
            <a:extLst>
              <a:ext uri="{FF2B5EF4-FFF2-40B4-BE49-F238E27FC236}">
                <a16:creationId xmlns:a16="http://schemas.microsoft.com/office/drawing/2014/main" id="{F3BEE2CE-6F1F-45D8-86BC-18823FE33319}"/>
              </a:ext>
            </a:extLst>
          </p:cNvPr>
          <p:cNvSpPr>
            <a:spLocks noGrp="1"/>
          </p:cNvSpPr>
          <p:nvPr>
            <p:ph type="sldNum" sz="quarter" idx="12"/>
          </p:nvPr>
        </p:nvSpPr>
        <p:spPr/>
        <p:txBody>
          <a:bodyPr/>
          <a:lstStyle/>
          <a:p>
            <a:pPr rtl="0"/>
            <a:fld id="{0FF54DE5-C571-48E8-A5BC-B369434E2F44}" type="slidenum">
              <a:rPr lang="en-US" altLang="zh-TW" noProof="0" smtClean="0"/>
              <a:pPr rtl="0"/>
              <a:t>44</a:t>
            </a:fld>
            <a:endParaRPr lang="en-US" altLang="zh-TW" noProof="0" dirty="0"/>
          </a:p>
        </p:txBody>
      </p:sp>
    </p:spTree>
    <p:extLst>
      <p:ext uri="{BB962C8B-B14F-4D97-AF65-F5344CB8AC3E}">
        <p14:creationId xmlns:p14="http://schemas.microsoft.com/office/powerpoint/2010/main" val="180038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3340" y="76200"/>
            <a:ext cx="10101432" cy="1096962"/>
          </a:xfrm>
        </p:spPr>
        <p:txBody>
          <a:bodyPr>
            <a:normAutofit/>
          </a:bodyPr>
          <a:lstStyle/>
          <a:p>
            <a:r>
              <a:rPr lang="zh-TW" altLang="en-US" sz="3200" dirty="0"/>
              <a:t>法源依據</a:t>
            </a:r>
            <a:r>
              <a:rPr lang="en-US" altLang="zh-TW" sz="3200" dirty="0"/>
              <a:t>:</a:t>
            </a:r>
            <a:r>
              <a:rPr lang="zh-TW" altLang="zh-TW" sz="3200" dirty="0">
                <a:solidFill>
                  <a:srgbClr val="C00000"/>
                </a:solidFill>
              </a:rPr>
              <a:t>「受刑人教育實施辦法」</a:t>
            </a:r>
            <a:r>
              <a:rPr lang="zh-TW" altLang="en-US" sz="1200" dirty="0">
                <a:solidFill>
                  <a:srgbClr val="C00000"/>
                </a:solidFill>
              </a:rPr>
              <a:t> </a:t>
            </a:r>
            <a:r>
              <a:rPr lang="zh-TW" altLang="en-US" sz="1300" dirty="0"/>
              <a:t>公發布日：民國 </a:t>
            </a:r>
            <a:r>
              <a:rPr lang="en-US" altLang="zh-TW" sz="1300" dirty="0"/>
              <a:t>109 </a:t>
            </a:r>
            <a:r>
              <a:rPr lang="zh-TW" altLang="en-US" sz="1300" dirty="0"/>
              <a:t>年 </a:t>
            </a:r>
            <a:r>
              <a:rPr lang="en-US" altLang="zh-TW" sz="1300" dirty="0"/>
              <a:t>10 </a:t>
            </a:r>
            <a:r>
              <a:rPr lang="zh-TW" altLang="en-US" sz="1300" dirty="0"/>
              <a:t>月 </a:t>
            </a:r>
            <a:r>
              <a:rPr lang="en-US" altLang="zh-TW" sz="1300" dirty="0"/>
              <a:t>14 </a:t>
            </a:r>
            <a:r>
              <a:rPr lang="zh-TW" altLang="en-US" sz="1300" dirty="0"/>
              <a:t>日</a:t>
            </a:r>
            <a:r>
              <a:rPr lang="en-US" altLang="zh-TW" sz="1300" dirty="0"/>
              <a:t/>
            </a:r>
            <a:br>
              <a:rPr lang="en-US" altLang="zh-TW" sz="1300" dirty="0"/>
            </a:br>
            <a:r>
              <a:rPr lang="zh-TW" altLang="en-US" sz="1300" dirty="0"/>
              <a:t>                                                                                                             發文字號：法矯字第</a:t>
            </a:r>
            <a:r>
              <a:rPr lang="en-US" altLang="zh-TW" sz="1300" dirty="0"/>
              <a:t>1090200506B</a:t>
            </a:r>
            <a:r>
              <a:rPr lang="zh-TW" altLang="en-US" sz="1300" dirty="0"/>
              <a:t>號</a:t>
            </a:r>
            <a:r>
              <a:rPr lang="en-US" altLang="zh-TW" sz="1300" dirty="0"/>
              <a:t>;</a:t>
            </a:r>
            <a:r>
              <a:rPr lang="zh-TW" altLang="en-US" sz="1300" dirty="0"/>
              <a:t>臺教授國部字第</a:t>
            </a:r>
            <a:r>
              <a:rPr lang="en-US" altLang="zh-TW" sz="1300" dirty="0"/>
              <a:t>1090091669A</a:t>
            </a:r>
            <a:r>
              <a:rPr lang="zh-TW" altLang="en-US" sz="1300" dirty="0"/>
              <a:t>號 令</a:t>
            </a:r>
          </a:p>
        </p:txBody>
      </p:sp>
      <p:sp>
        <p:nvSpPr>
          <p:cNvPr id="4" name="投影片編號版面配置區 3">
            <a:extLst>
              <a:ext uri="{FF2B5EF4-FFF2-40B4-BE49-F238E27FC236}">
                <a16:creationId xmlns:a16="http://schemas.microsoft.com/office/drawing/2014/main" id="{7C7692CC-C25D-421D-A175-1173EF18773F}"/>
              </a:ext>
            </a:extLst>
          </p:cNvPr>
          <p:cNvSpPr>
            <a:spLocks noGrp="1"/>
          </p:cNvSpPr>
          <p:nvPr>
            <p:ph type="sldNum" sz="quarter" idx="12"/>
          </p:nvPr>
        </p:nvSpPr>
        <p:spPr/>
        <p:txBody>
          <a:bodyPr/>
          <a:lstStyle/>
          <a:p>
            <a:fld id="{0FF54DE5-C571-48E8-A5BC-B369434E2F44}" type="slidenum">
              <a:rPr lang="en-US" altLang="zh-TW" noProof="0" smtClean="0"/>
              <a:pPr/>
              <a:t>5</a:t>
            </a:fld>
            <a:endParaRPr lang="zh-TW" altLang="en-US" noProof="0" dirty="0"/>
          </a:p>
        </p:txBody>
      </p:sp>
      <p:sp>
        <p:nvSpPr>
          <p:cNvPr id="6" name="內容版面配置區 2">
            <a:extLst>
              <a:ext uri="{FF2B5EF4-FFF2-40B4-BE49-F238E27FC236}">
                <a16:creationId xmlns:a16="http://schemas.microsoft.com/office/drawing/2014/main" id="{DF26B0B1-9238-429C-9B8A-255FDDBB53E5}"/>
              </a:ext>
            </a:extLst>
          </p:cNvPr>
          <p:cNvSpPr>
            <a:spLocks noGrp="1"/>
          </p:cNvSpPr>
          <p:nvPr>
            <p:ph idx="1"/>
          </p:nvPr>
        </p:nvSpPr>
        <p:spPr>
          <a:xfrm>
            <a:off x="312738" y="1600200"/>
            <a:ext cx="11542712" cy="4972050"/>
          </a:xfrm>
        </p:spPr>
        <p:txBody>
          <a:bodyPr>
            <a:normAutofit/>
          </a:bodyPr>
          <a:lstStyle/>
          <a:p>
            <a:pPr marL="0" indent="0">
              <a:lnSpc>
                <a:spcPts val="3500"/>
              </a:lnSpc>
              <a:buNone/>
            </a:pPr>
            <a:r>
              <a:rPr lang="zh-TW" altLang="zh-TW" sz="2400" dirty="0">
                <a:solidFill>
                  <a:srgbClr val="FF0000"/>
                </a:solidFill>
                <a:latin typeface="標楷體" panose="03000509000000000000" pitchFamily="65" charset="-120"/>
                <a:ea typeface="標楷體" panose="03000509000000000000" pitchFamily="65" charset="-120"/>
              </a:rPr>
              <a:t>第</a:t>
            </a:r>
            <a:r>
              <a:rPr lang="zh-TW" altLang="en-US" sz="2400" dirty="0">
                <a:solidFill>
                  <a:srgbClr val="FF0000"/>
                </a:solidFill>
                <a:latin typeface="標楷體" panose="03000509000000000000" pitchFamily="65" charset="-120"/>
                <a:ea typeface="標楷體" panose="03000509000000000000" pitchFamily="65" charset="-120"/>
              </a:rPr>
              <a:t>二</a:t>
            </a:r>
            <a:r>
              <a:rPr lang="zh-TW" altLang="zh-TW" sz="2400" dirty="0">
                <a:solidFill>
                  <a:srgbClr val="FF0000"/>
                </a:solidFill>
                <a:latin typeface="標楷體" panose="03000509000000000000" pitchFamily="65" charset="-120"/>
                <a:ea typeface="標楷體" panose="03000509000000000000" pitchFamily="65" charset="-120"/>
              </a:rPr>
              <a:t>條</a:t>
            </a:r>
            <a:r>
              <a:rPr lang="zh-TW" altLang="zh-TW" sz="2400" dirty="0">
                <a:latin typeface="標楷體" panose="03000509000000000000" pitchFamily="65" charset="-120"/>
                <a:ea typeface="標楷體" panose="03000509000000000000" pitchFamily="65" charset="-120"/>
              </a:rPr>
              <a:t> </a:t>
            </a:r>
            <a:r>
              <a:rPr lang="zh-TW" altLang="zh-TW" sz="2400" dirty="0">
                <a:solidFill>
                  <a:srgbClr val="0000FF"/>
                </a:solidFill>
                <a:latin typeface="標楷體" panose="03000509000000000000" pitchFamily="65" charset="-120"/>
                <a:ea typeface="標楷體" panose="03000509000000000000" pitchFamily="65" charset="-120"/>
              </a:rPr>
              <a:t>監獄得委託大專校院或空中大學，依大學法及空中大學設置條例等相關規定辦理推廣教育或其他型態之教育。</a:t>
            </a:r>
            <a:endParaRPr lang="en-US" altLang="zh-TW" sz="2400" dirty="0">
              <a:solidFill>
                <a:srgbClr val="0000FF"/>
              </a:solidFill>
              <a:latin typeface="標楷體" panose="03000509000000000000" pitchFamily="65" charset="-120"/>
              <a:ea typeface="標楷體" panose="03000509000000000000" pitchFamily="65" charset="-120"/>
            </a:endParaRPr>
          </a:p>
          <a:p>
            <a:pPr>
              <a:lnSpc>
                <a:spcPts val="3500"/>
              </a:lnSpc>
            </a:pPr>
            <a:r>
              <a:rPr lang="zh-TW" altLang="zh-TW" sz="2400" dirty="0">
                <a:latin typeface="標楷體" panose="03000509000000000000" pitchFamily="65" charset="-120"/>
                <a:ea typeface="標楷體" panose="03000509000000000000" pitchFamily="65" charset="-120"/>
              </a:rPr>
              <a:t>前二項教育應以</a:t>
            </a:r>
            <a:r>
              <a:rPr lang="zh-TW" altLang="zh-TW" sz="2400" dirty="0">
                <a:solidFill>
                  <a:srgbClr val="0000FF"/>
                </a:solidFill>
                <a:latin typeface="標楷體" panose="03000509000000000000" pitchFamily="65" charset="-120"/>
                <a:ea typeface="標楷體" panose="03000509000000000000" pitchFamily="65" charset="-120"/>
              </a:rPr>
              <a:t>在監方式為之</a:t>
            </a:r>
            <a:r>
              <a:rPr lang="zh-TW" altLang="zh-TW" sz="2400" dirty="0">
                <a:latin typeface="標楷體" panose="03000509000000000000" pitchFamily="65" charset="-120"/>
                <a:ea typeface="標楷體" panose="03000509000000000000" pitchFamily="65" charset="-120"/>
              </a:rPr>
              <a:t>，屬合作辦理者應由監獄與合作者簽訂合作協議，</a:t>
            </a:r>
            <a:r>
              <a:rPr lang="zh-TW" altLang="zh-TW" sz="2400" dirty="0">
                <a:solidFill>
                  <a:srgbClr val="0000FF"/>
                </a:solidFill>
                <a:latin typeface="標楷體" panose="03000509000000000000" pitchFamily="65" charset="-120"/>
                <a:ea typeface="標楷體" panose="03000509000000000000" pitchFamily="65" charset="-120"/>
              </a:rPr>
              <a:t>報請法務部矯正署</a:t>
            </a:r>
            <a:r>
              <a:rPr lang="zh-TW" altLang="zh-TW" sz="2400" dirty="0">
                <a:latin typeface="標楷體" panose="03000509000000000000" pitchFamily="65" charset="-120"/>
                <a:ea typeface="標楷體" panose="03000509000000000000" pitchFamily="65" charset="-120"/>
              </a:rPr>
              <a:t>（以下簡稱矯正署）</a:t>
            </a:r>
            <a:r>
              <a:rPr lang="zh-TW" altLang="zh-TW" sz="2400" dirty="0">
                <a:solidFill>
                  <a:srgbClr val="0000FF"/>
                </a:solidFill>
                <a:latin typeface="標楷體" panose="03000509000000000000" pitchFamily="65" charset="-120"/>
                <a:ea typeface="標楷體" panose="03000509000000000000" pitchFamily="65" charset="-120"/>
              </a:rPr>
              <a:t>核准之</a:t>
            </a:r>
            <a:r>
              <a:rPr lang="zh-TW" altLang="zh-TW" sz="2400" dirty="0">
                <a:latin typeface="標楷體" panose="03000509000000000000" pitchFamily="65" charset="-120"/>
                <a:ea typeface="標楷體" panose="03000509000000000000" pitchFamily="65" charset="-120"/>
              </a:rPr>
              <a:t>。</a:t>
            </a:r>
            <a:endParaRPr lang="en-US" altLang="zh-TW" sz="2400" dirty="0">
              <a:solidFill>
                <a:srgbClr val="0000FF"/>
              </a:solidFill>
              <a:latin typeface="標楷體" panose="03000509000000000000" pitchFamily="65" charset="-120"/>
              <a:ea typeface="標楷體" panose="03000509000000000000" pitchFamily="65" charset="-120"/>
            </a:endParaRPr>
          </a:p>
          <a:p>
            <a:pPr>
              <a:lnSpc>
                <a:spcPts val="3500"/>
              </a:lnSpc>
            </a:pPr>
            <a:r>
              <a:rPr lang="en-US" altLang="zh-TW" sz="2400" dirty="0">
                <a:solidFill>
                  <a:srgbClr val="00B050"/>
                </a:solidFill>
                <a:latin typeface="標楷體" panose="03000509000000000000" pitchFamily="65" charset="-120"/>
                <a:ea typeface="標楷體" panose="03000509000000000000" pitchFamily="65" charset="-120"/>
              </a:rPr>
              <a:t>PS:86</a:t>
            </a:r>
            <a:r>
              <a:rPr lang="zh-TW" altLang="en-US" sz="2400" dirty="0">
                <a:solidFill>
                  <a:srgbClr val="00B050"/>
                </a:solidFill>
                <a:latin typeface="標楷體" panose="03000509000000000000" pitchFamily="65" charset="-120"/>
                <a:ea typeface="標楷體" panose="03000509000000000000" pitchFamily="65" charset="-120"/>
              </a:rPr>
              <a:t>下國立空中大學首開先例在監獄，將大學課程引入監獄；</a:t>
            </a:r>
            <a:r>
              <a:rPr lang="en-US" altLang="zh-TW" sz="2400" dirty="0">
                <a:solidFill>
                  <a:srgbClr val="00B050"/>
                </a:solidFill>
                <a:latin typeface="標楷體" panose="03000509000000000000" pitchFamily="65" charset="-120"/>
                <a:ea typeface="標楷體" panose="03000509000000000000" pitchFamily="65" charset="-120"/>
              </a:rPr>
              <a:t>106</a:t>
            </a:r>
            <a:r>
              <a:rPr lang="zh-TW" altLang="en-US" sz="2400" dirty="0">
                <a:solidFill>
                  <a:srgbClr val="00B050"/>
                </a:solidFill>
                <a:latin typeface="標楷體" panose="03000509000000000000" pitchFamily="65" charset="-120"/>
                <a:ea typeface="標楷體" panose="03000509000000000000" pitchFamily="65" charset="-120"/>
              </a:rPr>
              <a:t>學年度起長榮大學與台南監獄合作辦理「管理學士學位學程</a:t>
            </a:r>
            <a:r>
              <a:rPr lang="zh-TW" altLang="zh-TW" sz="2400" dirty="0">
                <a:solidFill>
                  <a:srgbClr val="00B050"/>
                </a:solidFill>
                <a:latin typeface="標楷體" panose="03000509000000000000" pitchFamily="65" charset="-120"/>
                <a:ea typeface="標楷體" panose="03000509000000000000" pitchFamily="65" charset="-120"/>
              </a:rPr>
              <a:t>」</a:t>
            </a:r>
            <a:r>
              <a:rPr lang="zh-TW" altLang="en-US" sz="2400" dirty="0">
                <a:solidFill>
                  <a:srgbClr val="00B050"/>
                </a:solidFill>
                <a:latin typeface="標楷體" panose="03000509000000000000" pitchFamily="65" charset="-120"/>
                <a:ea typeface="標楷體" panose="03000509000000000000" pitchFamily="65" charset="-120"/>
              </a:rPr>
              <a:t>。</a:t>
            </a:r>
            <a:endParaRPr lang="zh-TW" altLang="zh-TW" sz="2400" dirty="0">
              <a:solidFill>
                <a:srgbClr val="00B050"/>
              </a:solidFill>
              <a:latin typeface="標楷體" panose="03000509000000000000" pitchFamily="65" charset="-120"/>
              <a:ea typeface="標楷體" panose="03000509000000000000" pitchFamily="65" charset="-120"/>
            </a:endParaRPr>
          </a:p>
          <a:p>
            <a:pPr marL="0" indent="0">
              <a:lnSpc>
                <a:spcPts val="3500"/>
              </a:lnSpc>
              <a:buNone/>
            </a:pPr>
            <a:r>
              <a:rPr lang="zh-TW" altLang="en-US" sz="2400" dirty="0">
                <a:solidFill>
                  <a:srgbClr val="FF0000"/>
                </a:solidFill>
                <a:latin typeface="標楷體" panose="03000509000000000000" pitchFamily="65" charset="-120"/>
                <a:ea typeface="標楷體" panose="03000509000000000000" pitchFamily="65" charset="-120"/>
              </a:rPr>
              <a:t>第六條</a:t>
            </a:r>
            <a:r>
              <a:rPr lang="zh-TW" altLang="en-US"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監獄委託大專校院或空中大學辦理推廣教育之修讀或學分證明等相關事項，</a:t>
            </a:r>
            <a:r>
              <a:rPr lang="zh-TW" altLang="zh-TW" sz="2400" dirty="0">
                <a:solidFill>
                  <a:srgbClr val="0000FF"/>
                </a:solidFill>
                <a:latin typeface="標楷體" panose="03000509000000000000" pitchFamily="65" charset="-120"/>
                <a:ea typeface="標楷體" panose="03000509000000000000" pitchFamily="65" charset="-120"/>
              </a:rPr>
              <a:t>依大學法及空中大學設置條例等相關教育法令辦理</a:t>
            </a:r>
            <a:r>
              <a:rPr lang="zh-TW" altLang="zh-TW" sz="2400" dirty="0">
                <a:latin typeface="標楷體" panose="03000509000000000000" pitchFamily="65" charset="-120"/>
                <a:ea typeface="標楷體" panose="03000509000000000000" pitchFamily="65" charset="-120"/>
              </a:rPr>
              <a:t>，並應將監獄行刑之相關需求，載明於合作協議。</a:t>
            </a:r>
            <a:endParaRPr lang="en-US"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0145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22DE84-69AE-48BA-BEF6-463A7D674690}"/>
              </a:ext>
            </a:extLst>
          </p:cNvPr>
          <p:cNvSpPr>
            <a:spLocks noGrp="1"/>
          </p:cNvSpPr>
          <p:nvPr>
            <p:ph type="title"/>
          </p:nvPr>
        </p:nvSpPr>
        <p:spPr/>
        <p:txBody>
          <a:bodyPr>
            <a:normAutofit/>
          </a:bodyPr>
          <a:lstStyle/>
          <a:p>
            <a:r>
              <a:rPr lang="zh-TW" altLang="en-US" sz="3200" dirty="0">
                <a:solidFill>
                  <a:srgbClr val="0000FF"/>
                </a:solidFill>
              </a:rPr>
              <a:t> </a:t>
            </a:r>
            <a:r>
              <a:rPr lang="zh-TW" altLang="en-US" sz="3200" dirty="0"/>
              <a:t>高牆檔不住求知慾</a:t>
            </a:r>
          </a:p>
        </p:txBody>
      </p:sp>
      <p:sp>
        <p:nvSpPr>
          <p:cNvPr id="3" name="內容版面配置區 2">
            <a:extLst>
              <a:ext uri="{FF2B5EF4-FFF2-40B4-BE49-F238E27FC236}">
                <a16:creationId xmlns:a16="http://schemas.microsoft.com/office/drawing/2014/main" id="{0667AB39-029B-48CE-8B41-8020BD09F01B}"/>
              </a:ext>
            </a:extLst>
          </p:cNvPr>
          <p:cNvSpPr>
            <a:spLocks noGrp="1"/>
          </p:cNvSpPr>
          <p:nvPr>
            <p:ph idx="1"/>
          </p:nvPr>
        </p:nvSpPr>
        <p:spPr/>
        <p:txBody>
          <a:bodyPr>
            <a:normAutofit lnSpcReduction="10000"/>
          </a:bodyPr>
          <a:lstStyle/>
          <a:p>
            <a:r>
              <a:rPr lang="en-US" altLang="zh-TW" sz="2400" dirty="0">
                <a:latin typeface="標楷體" panose="03000509000000000000" pitchFamily="65" charset="-120"/>
                <a:ea typeface="標楷體" panose="03000509000000000000" pitchFamily="65" charset="-120"/>
              </a:rPr>
              <a:t>92</a:t>
            </a:r>
            <a:r>
              <a:rPr lang="zh-TW" altLang="en-US" sz="2400" dirty="0">
                <a:latin typeface="標楷體" panose="03000509000000000000" pitchFamily="65" charset="-120"/>
                <a:ea typeface="標楷體" panose="03000509000000000000" pitchFamily="65" charset="-120"/>
              </a:rPr>
              <a:t>年空大首屆監獄畢業典禮，其中有</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位生科系畢業生。</a:t>
            </a:r>
            <a:endParaRPr lang="en-US" altLang="zh-TW"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94</a:t>
            </a:r>
            <a:r>
              <a:rPr lang="zh-TW" altLang="en-US" sz="2400" dirty="0">
                <a:latin typeface="標楷體" panose="03000509000000000000" pitchFamily="65" charset="-120"/>
                <a:ea typeface="標楷體" panose="03000509000000000000" pitchFamily="65" charset="-120"/>
              </a:rPr>
              <a:t>上生科系第一名畢業生張姓收容人，於</a:t>
            </a:r>
            <a:r>
              <a:rPr lang="en-US" altLang="zh-TW" sz="2400" dirty="0">
                <a:latin typeface="標楷體" panose="03000509000000000000" pitchFamily="65" charset="-120"/>
                <a:ea typeface="標楷體" panose="03000509000000000000" pitchFamily="65" charset="-120"/>
              </a:rPr>
              <a:t>105</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月</a:t>
            </a:r>
            <a:r>
              <a:rPr lang="en-US" altLang="zh-TW" sz="2400" dirty="0">
                <a:latin typeface="標楷體" panose="03000509000000000000" pitchFamily="65" charset="-120"/>
                <a:ea typeface="標楷體" panose="03000509000000000000" pitchFamily="65" charset="-120"/>
              </a:rPr>
              <a:t>7</a:t>
            </a:r>
            <a:r>
              <a:rPr lang="zh-TW" altLang="en-US" sz="2400" dirty="0">
                <a:latin typeface="標楷體" panose="03000509000000000000" pitchFamily="65" charset="-120"/>
                <a:ea typeface="標楷體" panose="03000509000000000000" pitchFamily="65" charset="-120"/>
              </a:rPr>
              <a:t>日出獄。</a:t>
            </a:r>
            <a:endParaRPr lang="en-US" altLang="zh-TW"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43</a:t>
            </a:r>
            <a:r>
              <a:rPr lang="zh-TW" altLang="en-US" sz="2400" dirty="0">
                <a:latin typeface="標楷體" panose="03000509000000000000" pitchFamily="65" charset="-120"/>
                <a:ea typeface="標楷體" panose="03000509000000000000" pitchFamily="65" charset="-120"/>
              </a:rPr>
              <a:t>歲江姓收容人，為報答母親的不離不棄，從拾書本洗心革面，花</a:t>
            </a:r>
            <a:r>
              <a:rPr lang="en-US" altLang="zh-TW" sz="2400" dirty="0">
                <a:latin typeface="標楷體" panose="03000509000000000000" pitchFamily="65" charset="-120"/>
                <a:ea typeface="標楷體" panose="03000509000000000000" pitchFamily="65" charset="-120"/>
              </a:rPr>
              <a:t>8</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6</a:t>
            </a:r>
            <a:r>
              <a:rPr lang="zh-TW" altLang="en-US" sz="2400" dirty="0">
                <a:latin typeface="標楷體" panose="03000509000000000000" pitchFamily="65" charset="-120"/>
                <a:ea typeface="標楷體" panose="03000509000000000000" pitchFamily="65" charset="-120"/>
              </a:rPr>
              <a:t>個月完成空中大學學業，出獄後想找「居家照護員」工作。</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中國時報，</a:t>
            </a:r>
            <a:r>
              <a:rPr lang="en-US" altLang="zh-TW" sz="2400" dirty="0">
                <a:latin typeface="標楷體" panose="03000509000000000000" pitchFamily="65" charset="-120"/>
                <a:ea typeface="標楷體" panose="03000509000000000000" pitchFamily="65" charset="-120"/>
              </a:rPr>
              <a:t>2018/02/07)</a:t>
            </a:r>
          </a:p>
          <a:p>
            <a:r>
              <a:rPr lang="zh-TW" altLang="en-US" sz="2400" dirty="0">
                <a:latin typeface="標楷體" panose="03000509000000000000" pitchFamily="65" charset="-120"/>
                <a:ea typeface="標楷體" panose="03000509000000000000" pitchFamily="65" charset="-120"/>
              </a:rPr>
              <a:t>台中監獄林姓收容人，本身已擁有財務金融學位，服刑期間取得空大商學系學位，是創法務部首例已空大商學系全校第一名畢業。</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自由時報，</a:t>
            </a:r>
            <a:r>
              <a:rPr lang="en-US" altLang="zh-TW" sz="2400" dirty="0">
                <a:latin typeface="標楷體" panose="03000509000000000000" pitchFamily="65" charset="-120"/>
                <a:ea typeface="標楷體" panose="03000509000000000000" pitchFamily="65" charset="-120"/>
              </a:rPr>
              <a:t>2010/07/10)</a:t>
            </a:r>
          </a:p>
          <a:p>
            <a:r>
              <a:rPr lang="en-US" altLang="zh-TW" sz="2400" dirty="0">
                <a:latin typeface="標楷體" panose="03000509000000000000" pitchFamily="65" charset="-120"/>
                <a:ea typeface="標楷體" panose="03000509000000000000" pitchFamily="65" charset="-120"/>
              </a:rPr>
              <a:t>108</a:t>
            </a:r>
            <a:r>
              <a:rPr lang="zh-TW" altLang="en-US" sz="2400" dirty="0">
                <a:latin typeface="標楷體" panose="03000509000000000000" pitchFamily="65" charset="-120"/>
                <a:ea typeface="標楷體" panose="03000509000000000000" pitchFamily="65" charset="-120"/>
              </a:rPr>
              <a:t>上獲得生活科學系獎學金第一名同學為，嘉義鹿草監獄許姓收容人，生科系李主任與生命事業管理科林主任，特地於</a:t>
            </a:r>
            <a:r>
              <a:rPr lang="en-US" altLang="zh-TW" sz="2400" dirty="0">
                <a:latin typeface="標楷體" panose="03000509000000000000" pitchFamily="65" charset="-120"/>
                <a:ea typeface="標楷體" panose="03000509000000000000" pitchFamily="65" charset="-120"/>
              </a:rPr>
              <a:t>108</a:t>
            </a:r>
            <a:r>
              <a:rPr lang="zh-TW" altLang="en-US" sz="2400" dirty="0">
                <a:latin typeface="標楷體" panose="03000509000000000000" pitchFamily="65" charset="-120"/>
                <a:ea typeface="標楷體" panose="03000509000000000000" pitchFamily="65" charset="-120"/>
              </a:rPr>
              <a:t>下鹿草監獄開學典禮前往頒獎，給予期勉鼓勵。</a:t>
            </a:r>
            <a:endParaRPr lang="en-US" altLang="zh-TW" sz="2400" dirty="0">
              <a:latin typeface="標楷體" panose="03000509000000000000" pitchFamily="65" charset="-120"/>
              <a:ea typeface="標楷體" panose="03000509000000000000" pitchFamily="65" charset="-120"/>
            </a:endParaRPr>
          </a:p>
          <a:p>
            <a:endParaRPr lang="zh-TW" altLang="en-US" dirty="0"/>
          </a:p>
        </p:txBody>
      </p:sp>
      <p:sp>
        <p:nvSpPr>
          <p:cNvPr id="4" name="投影片編號版面配置區 3">
            <a:extLst>
              <a:ext uri="{FF2B5EF4-FFF2-40B4-BE49-F238E27FC236}">
                <a16:creationId xmlns:a16="http://schemas.microsoft.com/office/drawing/2014/main" id="{4A109D21-5778-40FF-BB6C-F5DBF2F5231A}"/>
              </a:ext>
            </a:extLst>
          </p:cNvPr>
          <p:cNvSpPr>
            <a:spLocks noGrp="1"/>
          </p:cNvSpPr>
          <p:nvPr>
            <p:ph type="sldNum" sz="quarter" idx="12"/>
          </p:nvPr>
        </p:nvSpPr>
        <p:spPr/>
        <p:txBody>
          <a:bodyPr/>
          <a:lstStyle/>
          <a:p>
            <a:fld id="{0FF54DE5-C571-48E8-A5BC-B369434E2F44}" type="slidenum">
              <a:rPr lang="en-US" altLang="zh-TW" noProof="0" smtClean="0"/>
              <a:pPr/>
              <a:t>6</a:t>
            </a:fld>
            <a:endParaRPr lang="zh-TW" altLang="en-US" noProof="0" dirty="0"/>
          </a:p>
        </p:txBody>
      </p:sp>
    </p:spTree>
    <p:extLst>
      <p:ext uri="{BB962C8B-B14F-4D97-AF65-F5344CB8AC3E}">
        <p14:creationId xmlns:p14="http://schemas.microsoft.com/office/powerpoint/2010/main" val="193965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C:\Users\USER\Downloads\20201207_085605.jpg"/>
          <p:cNvPicPr>
            <a:picLocks noGrp="1"/>
          </p:cNvPicPr>
          <p:nvPr>
            <p:ph idx="1"/>
          </p:nvPr>
        </p:nvPicPr>
        <p:blipFill rotWithShape="1">
          <a:blip r:embed="rId3" cstate="print">
            <a:extLst>
              <a:ext uri="{28A0092B-C50C-407E-A947-70E740481C1C}">
                <a14:useLocalDpi xmlns:a14="http://schemas.microsoft.com/office/drawing/2010/main" val="0"/>
              </a:ext>
            </a:extLst>
          </a:blip>
          <a:srcRect l="32118" t="6790" r="16666" b="28087"/>
          <a:stretch/>
        </p:blipFill>
        <p:spPr bwMode="auto">
          <a:xfrm>
            <a:off x="1110256" y="1443446"/>
            <a:ext cx="5199104" cy="4082143"/>
          </a:xfrm>
          <a:prstGeom prst="rect">
            <a:avLst/>
          </a:prstGeom>
          <a:ln w="19050" cap="sq">
            <a:solidFill>
              <a:srgbClr val="0070C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5" name="標題 12"/>
          <p:cNvSpPr>
            <a:spLocks noGrp="1"/>
          </p:cNvSpPr>
          <p:nvPr>
            <p:ph type="title"/>
          </p:nvPr>
        </p:nvSpPr>
        <p:spPr>
          <a:xfrm>
            <a:off x="1104900" y="76200"/>
            <a:ext cx="9980682" cy="1096962"/>
          </a:xfrm>
        </p:spPr>
        <p:txBody>
          <a:bodyPr rtlCol="0">
            <a:normAutofit/>
          </a:bodyPr>
          <a:lstStyle/>
          <a:p>
            <a:r>
              <a:rPr lang="en-US" altLang="zh-TW" sz="3200" dirty="0"/>
              <a:t>103</a:t>
            </a:r>
            <a:r>
              <a:rPr lang="zh-TW" altLang="en-US" sz="3200" dirty="0"/>
              <a:t>年臧興國榮獲第十三屆旭青奬</a:t>
            </a:r>
            <a:endParaRPr lang="zh-TW" altLang="en-US" sz="3200" b="1" dirty="0"/>
          </a:p>
        </p:txBody>
      </p:sp>
      <p:sp>
        <p:nvSpPr>
          <p:cNvPr id="6" name="矩形 5"/>
          <p:cNvSpPr/>
          <p:nvPr/>
        </p:nvSpPr>
        <p:spPr>
          <a:xfrm>
            <a:off x="922141" y="5795873"/>
            <a:ext cx="5274887" cy="326756"/>
          </a:xfrm>
          <a:prstGeom prst="rect">
            <a:avLst/>
          </a:prstGeom>
        </p:spPr>
        <p:txBody>
          <a:bodyPr wrap="square">
            <a:spAutoFit/>
          </a:bodyPr>
          <a:lstStyle/>
          <a:p>
            <a:pPr>
              <a:lnSpc>
                <a:spcPts val="1800"/>
              </a:lnSpc>
              <a:spcBef>
                <a:spcPts val="1800"/>
              </a:spcBef>
            </a:pPr>
            <a:r>
              <a:rPr lang="zh-TW" altLang="zh-TW" sz="2000" kern="100" dirty="0">
                <a:solidFill>
                  <a:srgbClr val="333333"/>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000" kern="100" dirty="0">
                <a:solidFill>
                  <a:srgbClr val="333333"/>
                </a:solidFill>
                <a:latin typeface="標楷體" panose="03000509000000000000" pitchFamily="65" charset="-120"/>
                <a:ea typeface="標楷體" panose="03000509000000000000" pitchFamily="65" charset="-120"/>
                <a:cs typeface="Times New Roman" panose="02020603050405020304" pitchFamily="18" charset="0"/>
              </a:rPr>
              <a:t>圖／活出精彩－</a:t>
            </a:r>
            <a:r>
              <a:rPr lang="en-US" altLang="zh-TW" sz="2000" kern="100" dirty="0">
                <a:solidFill>
                  <a:srgbClr val="333333"/>
                </a:solidFill>
                <a:latin typeface="標楷體" panose="03000509000000000000" pitchFamily="65" charset="-120"/>
                <a:ea typeface="標楷體" panose="03000509000000000000" pitchFamily="65" charset="-120"/>
                <a:cs typeface="Times New Roman" panose="02020603050405020304" pitchFamily="18" charset="0"/>
              </a:rPr>
              <a:t>12</a:t>
            </a:r>
            <a:r>
              <a:rPr lang="zh-TW" altLang="en-US" sz="2000" kern="100" dirty="0">
                <a:solidFill>
                  <a:srgbClr val="333333"/>
                </a:solidFill>
                <a:latin typeface="標楷體" panose="03000509000000000000" pitchFamily="65" charset="-120"/>
                <a:ea typeface="標楷體" panose="03000509000000000000" pitchFamily="65" charset="-120"/>
                <a:cs typeface="Times New Roman" panose="02020603050405020304" pitchFamily="18" charset="0"/>
              </a:rPr>
              <a:t>個空大人的故事）</a:t>
            </a:r>
            <a:endParaRPr lang="zh-TW" alt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7" name="矩形 6"/>
          <p:cNvSpPr/>
          <p:nvPr/>
        </p:nvSpPr>
        <p:spPr>
          <a:xfrm>
            <a:off x="6505302" y="1443446"/>
            <a:ext cx="4580279" cy="4377289"/>
          </a:xfrm>
          <a:prstGeom prst="rect">
            <a:avLst/>
          </a:prstGeom>
        </p:spPr>
        <p:txBody>
          <a:bodyPr wrap="square">
            <a:spAutoFit/>
          </a:bodyPr>
          <a:lstStyle/>
          <a:p>
            <a:pPr marL="342900" indent="-342900">
              <a:lnSpc>
                <a:spcPts val="2500"/>
              </a:lnSpc>
              <a:spcBef>
                <a:spcPts val="2400"/>
              </a:spcBef>
              <a:buFont typeface="Wingdings" panose="05000000000000000000" pitchFamily="2" charset="2"/>
              <a:buChar char="Ø"/>
            </a:pPr>
            <a:r>
              <a:rPr lang="zh-TW" altLang="en-US" sz="22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接觸正向人群，進入空大改變與學習。</a:t>
            </a:r>
            <a:endParaRPr lang="en-US" altLang="zh-TW" sz="22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pPr marL="342900" indent="-342900">
              <a:lnSpc>
                <a:spcPts val="2500"/>
              </a:lnSpc>
              <a:spcBef>
                <a:spcPts val="2400"/>
              </a:spcBef>
              <a:buFont typeface="Wingdings" panose="05000000000000000000" pitchFamily="2" charset="2"/>
              <a:buChar char="Ø"/>
            </a:pPr>
            <a:r>
              <a:rPr lang="zh-TW" altLang="en-US" sz="22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勇敢面對自己，成為戒毒勇士，成為監獄社工師。</a:t>
            </a:r>
            <a:endParaRPr lang="en-US" altLang="zh-TW" sz="22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pPr marL="342900" indent="-342900">
              <a:lnSpc>
                <a:spcPts val="2500"/>
              </a:lnSpc>
              <a:spcBef>
                <a:spcPts val="2400"/>
              </a:spcBef>
              <a:buFont typeface="Wingdings" panose="05000000000000000000" pitchFamily="2" charset="2"/>
              <a:buChar char="Ø"/>
            </a:pPr>
            <a:r>
              <a:rPr lang="zh-TW" altLang="en-US" sz="22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考上研究所，翻轉人生。</a:t>
            </a:r>
            <a:endParaRPr lang="en-US" altLang="zh-TW" sz="22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pPr marL="342900" indent="-342900">
              <a:lnSpc>
                <a:spcPts val="2500"/>
              </a:lnSpc>
              <a:spcBef>
                <a:spcPts val="2400"/>
              </a:spcBef>
              <a:buFont typeface="Wingdings" panose="05000000000000000000" pitchFamily="2" charset="2"/>
              <a:buChar char="Ø"/>
            </a:pPr>
            <a:r>
              <a:rPr lang="zh-TW" altLang="en-US" sz="2200" dirty="0">
                <a:latin typeface="標楷體" panose="03000509000000000000" pitchFamily="65" charset="-120"/>
                <a:ea typeface="標楷體" panose="03000509000000000000" pitchFamily="65" charset="-120"/>
              </a:rPr>
              <a:t>謀職不順，差點又回去吸毒，所幸</a:t>
            </a:r>
            <a:r>
              <a:rPr lang="en-US" altLang="zh-TW" sz="2200" dirty="0">
                <a:latin typeface="標楷體" panose="03000509000000000000" pitchFamily="65" charset="-120"/>
                <a:ea typeface="標楷體" panose="03000509000000000000" pitchFamily="65" charset="-120"/>
              </a:rPr>
              <a:t>｢</a:t>
            </a:r>
            <a:r>
              <a:rPr lang="zh-TW" altLang="en-US" sz="2200" dirty="0">
                <a:solidFill>
                  <a:srgbClr val="FF0000"/>
                </a:solidFill>
                <a:latin typeface="標楷體" panose="03000509000000000000" pitchFamily="65" charset="-120"/>
                <a:ea typeface="標楷體" panose="03000509000000000000" pitchFamily="65" charset="-120"/>
              </a:rPr>
              <a:t>家人願意一再地給予機會，拉住臧興國，感動他</a:t>
            </a:r>
            <a:r>
              <a:rPr lang="en-US" altLang="zh-TW" sz="2200" dirty="0">
                <a:latin typeface="標楷體" panose="03000509000000000000" pitchFamily="65" charset="-120"/>
                <a:ea typeface="標楷體" panose="03000509000000000000" pitchFamily="65" charset="-120"/>
              </a:rPr>
              <a:t>｣</a:t>
            </a:r>
            <a:endParaRPr lang="en-US" altLang="zh-TW" sz="22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pPr>
              <a:lnSpc>
                <a:spcPct val="150000"/>
              </a:lnSpc>
              <a:spcBef>
                <a:spcPts val="2400"/>
              </a:spcBef>
            </a:pPr>
            <a:endParaRPr lang="en-US" altLang="zh-TW" sz="2400" kern="100" dirty="0">
              <a:solidFill>
                <a:srgbClr val="333333"/>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2" name="投影片編號版面配置區 1">
            <a:extLst>
              <a:ext uri="{FF2B5EF4-FFF2-40B4-BE49-F238E27FC236}">
                <a16:creationId xmlns:a16="http://schemas.microsoft.com/office/drawing/2014/main" id="{F0ABCB59-8A98-452B-B859-1FEF60489546}"/>
              </a:ext>
            </a:extLst>
          </p:cNvPr>
          <p:cNvSpPr>
            <a:spLocks noGrp="1"/>
          </p:cNvSpPr>
          <p:nvPr>
            <p:ph type="sldNum" sz="quarter" idx="12"/>
          </p:nvPr>
        </p:nvSpPr>
        <p:spPr/>
        <p:txBody>
          <a:bodyPr/>
          <a:lstStyle/>
          <a:p>
            <a:fld id="{0FF54DE5-C571-48E8-A5BC-B369434E2F44}" type="slidenum">
              <a:rPr lang="en-US" altLang="zh-TW" noProof="0" smtClean="0"/>
              <a:pPr/>
              <a:t>7</a:t>
            </a:fld>
            <a:endParaRPr lang="zh-TW" altLang="en-US" noProof="0" dirty="0"/>
          </a:p>
        </p:txBody>
      </p:sp>
    </p:spTree>
    <p:extLst>
      <p:ext uri="{BB962C8B-B14F-4D97-AF65-F5344CB8AC3E}">
        <p14:creationId xmlns:p14="http://schemas.microsoft.com/office/powerpoint/2010/main" val="341055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60B981-4381-4D5B-8E55-42DB9BC1EF18}"/>
              </a:ext>
            </a:extLst>
          </p:cNvPr>
          <p:cNvSpPr>
            <a:spLocks noGrp="1"/>
          </p:cNvSpPr>
          <p:nvPr>
            <p:ph type="title"/>
          </p:nvPr>
        </p:nvSpPr>
        <p:spPr/>
        <p:txBody>
          <a:bodyPr/>
          <a:lstStyle/>
          <a:p>
            <a:r>
              <a:rPr lang="zh-TW" altLang="en-US" dirty="0">
                <a:solidFill>
                  <a:srgbClr val="C00000"/>
                </a:solidFill>
              </a:rPr>
              <a:t>國內唯一</a:t>
            </a:r>
            <a:r>
              <a:rPr lang="en-US" altLang="zh-TW" dirty="0"/>
              <a:t>:</a:t>
            </a:r>
            <a:r>
              <a:rPr lang="zh-TW" altLang="en-US" dirty="0"/>
              <a:t> 空中大學矯正教育對出獄人生活適應之</a:t>
            </a:r>
            <a:r>
              <a:rPr lang="zh-TW" altLang="en-US" dirty="0">
                <a:solidFill>
                  <a:srgbClr val="C00000"/>
                </a:solidFill>
              </a:rPr>
              <a:t>研究</a:t>
            </a:r>
          </a:p>
        </p:txBody>
      </p:sp>
      <p:sp>
        <p:nvSpPr>
          <p:cNvPr id="3" name="內容版面配置區 2">
            <a:extLst>
              <a:ext uri="{FF2B5EF4-FFF2-40B4-BE49-F238E27FC236}">
                <a16:creationId xmlns:a16="http://schemas.microsoft.com/office/drawing/2014/main" id="{57DECE28-5F08-4A4E-B5D8-2C2888A4D3C0}"/>
              </a:ext>
            </a:extLst>
          </p:cNvPr>
          <p:cNvSpPr>
            <a:spLocks noGrp="1"/>
          </p:cNvSpPr>
          <p:nvPr>
            <p:ph idx="1"/>
          </p:nvPr>
        </p:nvSpPr>
        <p:spPr/>
        <p:txBody>
          <a:bodyPr/>
          <a:lstStyle/>
          <a:p>
            <a:pPr>
              <a:lnSpc>
                <a:spcPts val="3000"/>
              </a:lnSpc>
            </a:pPr>
            <a:r>
              <a:rPr lang="zh-TW" altLang="en-US" sz="2400" dirty="0">
                <a:latin typeface="標楷體" panose="03000509000000000000" pitchFamily="65" charset="-120"/>
                <a:ea typeface="標楷體" panose="03000509000000000000" pitchFamily="65" charset="-120"/>
              </a:rPr>
              <a:t>國立空中大學</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簡稱國空大</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從</a:t>
            </a:r>
            <a:r>
              <a:rPr lang="en-US" altLang="zh-TW" sz="2400" dirty="0">
                <a:latin typeface="標楷體" panose="03000509000000000000" pitchFamily="65" charset="-120"/>
                <a:ea typeface="標楷體" panose="03000509000000000000" pitchFamily="65" charset="-120"/>
              </a:rPr>
              <a:t>86</a:t>
            </a:r>
            <a:r>
              <a:rPr lang="zh-TW" altLang="en-US" sz="2400" dirty="0">
                <a:latin typeface="標楷體" panose="03000509000000000000" pitchFamily="65" charset="-120"/>
                <a:ea typeface="標楷體" panose="03000509000000000000" pitchFamily="65" charset="-120"/>
              </a:rPr>
              <a:t>學年度下學期起即以服務全民為己任，首創在監獄中推展大學教育，不僅開啟我國獄政史上新的里程碑，同時也是我國高教育史上的一項創舉。</a:t>
            </a:r>
            <a:endParaRPr lang="en-US" altLang="zh-TW" sz="2400" dirty="0">
              <a:latin typeface="標楷體" panose="03000509000000000000" pitchFamily="65" charset="-120"/>
              <a:ea typeface="標楷體" panose="03000509000000000000" pitchFamily="65" charset="-120"/>
            </a:endParaRPr>
          </a:p>
          <a:p>
            <a:pPr>
              <a:lnSpc>
                <a:spcPts val="3000"/>
              </a:lnSpc>
            </a:pPr>
            <a:r>
              <a:rPr lang="zh-TW" altLang="en-US" sz="2400" dirty="0">
                <a:latin typeface="標楷體" panose="03000509000000000000" pitchFamily="65" charset="-120"/>
                <a:ea typeface="標楷體" panose="03000509000000000000" pitchFamily="65" charset="-120"/>
              </a:rPr>
              <a:t>然歷經</a:t>
            </a:r>
            <a:r>
              <a:rPr lang="en-US" altLang="zh-TW" sz="2400" dirty="0">
                <a:latin typeface="標楷體" panose="03000509000000000000" pitchFamily="65" charset="-120"/>
                <a:ea typeface="標楷體" panose="03000509000000000000" pitchFamily="65" charset="-120"/>
              </a:rPr>
              <a:t>22</a:t>
            </a:r>
            <a:r>
              <a:rPr lang="zh-TW" altLang="en-US" sz="2400" dirty="0">
                <a:latin typeface="標楷體" panose="03000509000000000000" pitchFamily="65" charset="-120"/>
                <a:ea typeface="標楷體" panose="03000509000000000000" pitchFamily="65" charset="-120"/>
              </a:rPr>
              <a:t>年期間，目前國內僅有一篇</a:t>
            </a:r>
            <a:r>
              <a:rPr lang="en-US" altLang="zh-TW" sz="2400" dirty="0">
                <a:latin typeface="標楷體" panose="03000509000000000000" pitchFamily="65" charset="-120"/>
                <a:ea typeface="標楷體" panose="03000509000000000000" pitchFamily="65" charset="-120"/>
              </a:rPr>
              <a:t>[</a:t>
            </a:r>
            <a:r>
              <a:rPr lang="zh-TW" altLang="en-US" sz="2400" dirty="0">
                <a:solidFill>
                  <a:srgbClr val="C00000"/>
                </a:solidFill>
                <a:latin typeface="標楷體" panose="03000509000000000000" pitchFamily="65" charset="-120"/>
                <a:ea typeface="標楷體" panose="03000509000000000000" pitchFamily="65" charset="-120"/>
              </a:rPr>
              <a:t>我國犯罪矯正機構實施空中大學矯正教育對出獄人生活適應之研究</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丁榮轟，民</a:t>
            </a:r>
            <a:r>
              <a:rPr lang="en-US" altLang="zh-TW" sz="2400" dirty="0">
                <a:latin typeface="標楷體" panose="03000509000000000000" pitchFamily="65" charset="-120"/>
                <a:ea typeface="標楷體" panose="03000509000000000000" pitchFamily="65" charset="-120"/>
              </a:rPr>
              <a:t>93)</a:t>
            </a:r>
            <a:r>
              <a:rPr lang="zh-TW" altLang="en-US" sz="2400" dirty="0">
                <a:latin typeface="標楷體" panose="03000509000000000000" pitchFamily="65" charset="-120"/>
                <a:ea typeface="標楷體" panose="03000509000000000000" pitchFamily="65" charset="-120"/>
              </a:rPr>
              <a:t>，對受刑人就讀空大的研究。</a:t>
            </a:r>
            <a:endParaRPr lang="en-US" altLang="zh-TW" sz="2400" dirty="0">
              <a:latin typeface="標楷體" panose="03000509000000000000" pitchFamily="65" charset="-120"/>
              <a:ea typeface="標楷體" panose="03000509000000000000" pitchFamily="65" charset="-120"/>
            </a:endParaRPr>
          </a:p>
          <a:p>
            <a:endParaRPr lang="zh-TW" altLang="en-US" dirty="0"/>
          </a:p>
        </p:txBody>
      </p:sp>
      <p:sp>
        <p:nvSpPr>
          <p:cNvPr id="4" name="投影片編號版面配置區 3">
            <a:extLst>
              <a:ext uri="{FF2B5EF4-FFF2-40B4-BE49-F238E27FC236}">
                <a16:creationId xmlns:a16="http://schemas.microsoft.com/office/drawing/2014/main" id="{265C1A78-3D81-4D4E-9CB9-A33A6208FA3A}"/>
              </a:ext>
            </a:extLst>
          </p:cNvPr>
          <p:cNvSpPr>
            <a:spLocks noGrp="1"/>
          </p:cNvSpPr>
          <p:nvPr>
            <p:ph type="sldNum" sz="quarter" idx="12"/>
          </p:nvPr>
        </p:nvSpPr>
        <p:spPr/>
        <p:txBody>
          <a:bodyPr/>
          <a:lstStyle/>
          <a:p>
            <a:fld id="{0FF54DE5-C571-48E8-A5BC-B369434E2F44}" type="slidenum">
              <a:rPr lang="en-US" altLang="zh-TW" noProof="0" smtClean="0"/>
              <a:pPr/>
              <a:t>8</a:t>
            </a:fld>
            <a:endParaRPr lang="zh-TW" altLang="en-US" noProof="0" dirty="0"/>
          </a:p>
        </p:txBody>
      </p:sp>
    </p:spTree>
    <p:extLst>
      <p:ext uri="{BB962C8B-B14F-4D97-AF65-F5344CB8AC3E}">
        <p14:creationId xmlns:p14="http://schemas.microsoft.com/office/powerpoint/2010/main" val="338582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空中大學矯正教育</a:t>
            </a:r>
            <a:r>
              <a:rPr lang="zh-TW" altLang="en-US" dirty="0"/>
              <a:t>對受刑人的生活適應正面影響</a:t>
            </a:r>
            <a:r>
              <a:rPr lang="en-US" altLang="zh-TW" sz="2000" dirty="0"/>
              <a:t>(1/3)</a:t>
            </a:r>
            <a:endParaRPr lang="zh-TW" altLang="en-US" sz="2000" dirty="0"/>
          </a:p>
        </p:txBody>
      </p:sp>
      <p:sp>
        <p:nvSpPr>
          <p:cNvPr id="5" name="文字版面配置區 3"/>
          <p:cNvSpPr>
            <a:spLocks noGrp="1"/>
          </p:cNvSpPr>
          <p:nvPr>
            <p:ph type="body" sz="half" idx="2"/>
          </p:nvPr>
        </p:nvSpPr>
        <p:spPr>
          <a:xfrm>
            <a:off x="7186108" y="5971879"/>
            <a:ext cx="3899474" cy="365126"/>
          </a:xfrm>
        </p:spPr>
        <p:txBody>
          <a:bodyPr>
            <a:normAutofit lnSpcReduction="10000"/>
          </a:bodyPr>
          <a:lstStyle/>
          <a:p>
            <a:r>
              <a:rPr lang="zh-TW" altLang="en-US" sz="2000" dirty="0">
                <a:latin typeface="標楷體" panose="03000509000000000000" pitchFamily="65" charset="-120"/>
                <a:ea typeface="標楷體" panose="03000509000000000000" pitchFamily="65" charset="-120"/>
              </a:rPr>
              <a:t>資料整理自</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丁榮轟（</a:t>
            </a:r>
            <a:r>
              <a:rPr lang="en-US" altLang="zh-TW" sz="2000" dirty="0">
                <a:latin typeface="標楷體" panose="03000509000000000000" pitchFamily="65" charset="-120"/>
                <a:ea typeface="標楷體" panose="03000509000000000000" pitchFamily="65" charset="-120"/>
              </a:rPr>
              <a:t>2004</a:t>
            </a:r>
            <a:r>
              <a:rPr lang="zh-TW" altLang="zh-TW" sz="2000" dirty="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508817610"/>
              </p:ext>
            </p:extLst>
          </p:nvPr>
        </p:nvGraphicFramePr>
        <p:xfrm>
          <a:off x="1104900" y="1881963"/>
          <a:ext cx="9980682" cy="3959111"/>
        </p:xfrm>
        <a:graphic>
          <a:graphicData uri="http://schemas.openxmlformats.org/drawingml/2006/table">
            <a:tbl>
              <a:tblPr firstRow="1" bandRow="1">
                <a:tableStyleId>{5C22544A-7EE6-4342-B048-85BDC9FD1C3A}</a:tableStyleId>
              </a:tblPr>
              <a:tblGrid>
                <a:gridCol w="4948170">
                  <a:extLst>
                    <a:ext uri="{9D8B030D-6E8A-4147-A177-3AD203B41FA5}">
                      <a16:colId xmlns:a16="http://schemas.microsoft.com/office/drawing/2014/main" val="20000"/>
                    </a:ext>
                  </a:extLst>
                </a:gridCol>
                <a:gridCol w="5032512">
                  <a:extLst>
                    <a:ext uri="{9D8B030D-6E8A-4147-A177-3AD203B41FA5}">
                      <a16:colId xmlns:a16="http://schemas.microsoft.com/office/drawing/2014/main" val="20001"/>
                    </a:ext>
                  </a:extLst>
                </a:gridCol>
              </a:tblGrid>
              <a:tr h="987311">
                <a:tc>
                  <a:txBody>
                    <a:bodyPr/>
                    <a:lstStyle/>
                    <a:p>
                      <a:pPr algn="ctr"/>
                      <a:r>
                        <a:rPr lang="zh-TW" altLang="en-US" sz="2800" dirty="0">
                          <a:latin typeface="標楷體" panose="03000509000000000000" pitchFamily="65" charset="-120"/>
                          <a:ea typeface="標楷體" panose="03000509000000000000" pitchFamily="65" charset="-120"/>
                        </a:rPr>
                        <a:t>接受空大教育前</a:t>
                      </a:r>
                    </a:p>
                  </a:txBody>
                  <a:tcPr anchor="ctr">
                    <a:solidFill>
                      <a:srgbClr val="006600"/>
                    </a:solidFill>
                  </a:tcPr>
                </a:tc>
                <a:tc>
                  <a:txBody>
                    <a:bodyPr/>
                    <a:lstStyle/>
                    <a:p>
                      <a:pPr algn="ctr"/>
                      <a:r>
                        <a:rPr lang="zh-TW" altLang="en-US" sz="2800" dirty="0">
                          <a:latin typeface="標楷體" panose="03000509000000000000" pitchFamily="65" charset="-120"/>
                          <a:ea typeface="標楷體" panose="03000509000000000000" pitchFamily="65" charset="-120"/>
                        </a:rPr>
                        <a:t>接受空大教育後</a:t>
                      </a:r>
                    </a:p>
                  </a:txBody>
                  <a:tcPr anchor="ctr">
                    <a:solidFill>
                      <a:srgbClr val="006600"/>
                    </a:solidFill>
                  </a:tcPr>
                </a:tc>
                <a:extLst>
                  <a:ext uri="{0D108BD9-81ED-4DB2-BD59-A6C34878D82A}">
                    <a16:rowId xmlns:a16="http://schemas.microsoft.com/office/drawing/2014/main" val="10000"/>
                  </a:ext>
                </a:extLst>
              </a:tr>
              <a:tr h="2712819">
                <a:tc>
                  <a:txBody>
                    <a:bodyPr/>
                    <a:lstStyle/>
                    <a:p>
                      <a:pPr marL="457200" indent="-457200">
                        <a:spcBef>
                          <a:spcPts val="1800"/>
                        </a:spcBef>
                        <a:buFont typeface="Wingdings" panose="05000000000000000000" pitchFamily="2" charset="2"/>
                        <a:buChar char="n"/>
                      </a:pPr>
                      <a:r>
                        <a:rPr lang="zh-TW" altLang="en-US" sz="2400" dirty="0">
                          <a:latin typeface="標楷體" panose="03000509000000000000" pitchFamily="65" charset="-120"/>
                          <a:ea typeface="標楷體" panose="03000509000000000000" pitchFamily="65" charset="-120"/>
                        </a:rPr>
                        <a:t>逃避問題，比較投機，不勞而獲</a:t>
                      </a:r>
                      <a:endParaRPr lang="en-US" altLang="zh-TW" sz="2400" dirty="0">
                        <a:latin typeface="標楷體" panose="03000509000000000000" pitchFamily="65" charset="-120"/>
                        <a:ea typeface="標楷體" panose="03000509000000000000" pitchFamily="65" charset="-120"/>
                      </a:endParaRPr>
                    </a:p>
                    <a:p>
                      <a:pPr marL="457200" indent="-457200">
                        <a:spcBef>
                          <a:spcPts val="1800"/>
                        </a:spcBef>
                        <a:buFont typeface="Wingdings" panose="05000000000000000000" pitchFamily="2" charset="2"/>
                        <a:buChar char="n"/>
                      </a:pPr>
                      <a:r>
                        <a:rPr lang="zh-TW" altLang="en-US" sz="2400" dirty="0">
                          <a:latin typeface="標楷體" panose="03000509000000000000" pitchFamily="65" charset="-120"/>
                          <a:ea typeface="標楷體" panose="03000509000000000000" pitchFamily="65" charset="-120"/>
                        </a:rPr>
                        <a:t>吃喝玩樂、結交損友、較不重視家庭</a:t>
                      </a:r>
                      <a:endParaRPr lang="en-US" altLang="zh-TW" sz="2400" dirty="0">
                        <a:latin typeface="標楷體" panose="03000509000000000000" pitchFamily="65" charset="-120"/>
                        <a:ea typeface="標楷體" panose="03000509000000000000" pitchFamily="65" charset="-120"/>
                      </a:endParaRPr>
                    </a:p>
                    <a:p>
                      <a:pPr marL="457200" indent="-457200">
                        <a:spcBef>
                          <a:spcPts val="1800"/>
                        </a:spcBef>
                        <a:buFont typeface="Wingdings" panose="05000000000000000000" pitchFamily="2" charset="2"/>
                        <a:buChar char="n"/>
                      </a:pPr>
                      <a:r>
                        <a:rPr lang="zh-TW" altLang="en-US" sz="2400" dirty="0">
                          <a:latin typeface="標楷體" panose="03000509000000000000" pitchFamily="65" charset="-120"/>
                          <a:ea typeface="標楷體" panose="03000509000000000000" pitchFamily="65" charset="-120"/>
                        </a:rPr>
                        <a:t>家人相處普通至和順</a:t>
                      </a:r>
                      <a:endParaRPr lang="en-US" altLang="zh-TW" sz="2400" dirty="0">
                        <a:latin typeface="標楷體" panose="03000509000000000000" pitchFamily="65" charset="-120"/>
                        <a:ea typeface="標楷體" panose="03000509000000000000" pitchFamily="65" charset="-120"/>
                      </a:endParaRPr>
                    </a:p>
                    <a:p>
                      <a:pPr marL="457200" indent="-457200">
                        <a:spcBef>
                          <a:spcPts val="1800"/>
                        </a:spcBef>
                        <a:buFont typeface="Wingdings" panose="05000000000000000000" pitchFamily="2" charset="2"/>
                        <a:buChar char="n"/>
                      </a:pPr>
                      <a:r>
                        <a:rPr lang="zh-TW" altLang="en-US" sz="2400" dirty="0">
                          <a:latin typeface="標楷體" panose="03000509000000000000" pitchFamily="65" charset="-120"/>
                          <a:ea typeface="標楷體" panose="03000509000000000000" pitchFamily="65" charset="-120"/>
                        </a:rPr>
                        <a:t>不曾參加社團</a:t>
                      </a:r>
                    </a:p>
                  </a:txBody>
                  <a:tcPr>
                    <a:solidFill>
                      <a:srgbClr val="CCFFCC"/>
                    </a:solidFill>
                  </a:tcPr>
                </a:tc>
                <a:tc>
                  <a:txBody>
                    <a:bodyPr/>
                    <a:lstStyle/>
                    <a:p>
                      <a:pPr marL="342900" indent="-342900">
                        <a:spcBef>
                          <a:spcPts val="1800"/>
                        </a:spcBef>
                        <a:buFont typeface="Wingdings" panose="05000000000000000000" pitchFamily="2" charset="2"/>
                        <a:buChar char="n"/>
                      </a:pPr>
                      <a:r>
                        <a:rPr lang="zh-TW" altLang="en-US" sz="2400" dirty="0">
                          <a:latin typeface="標楷體" panose="03000509000000000000" pitchFamily="65" charset="-120"/>
                          <a:ea typeface="標楷體" panose="03000509000000000000" pitchFamily="65" charset="-120"/>
                        </a:rPr>
                        <a:t>懂得問題處理技巧，較能收斂、修正想法、觀念較務實且腳踏實地</a:t>
                      </a:r>
                      <a:endParaRPr lang="en-US" altLang="zh-TW" sz="2400" dirty="0">
                        <a:latin typeface="標楷體" panose="03000509000000000000" pitchFamily="65" charset="-120"/>
                        <a:ea typeface="標楷體" panose="03000509000000000000" pitchFamily="65" charset="-120"/>
                      </a:endParaRPr>
                    </a:p>
                    <a:p>
                      <a:pPr marL="342900" indent="-342900">
                        <a:spcBef>
                          <a:spcPts val="1800"/>
                        </a:spcBef>
                        <a:buFont typeface="Wingdings" panose="05000000000000000000" pitchFamily="2" charset="2"/>
                        <a:buChar char="n"/>
                      </a:pPr>
                      <a:r>
                        <a:rPr lang="zh-TW" altLang="en-US" sz="2400" dirty="0">
                          <a:latin typeface="標楷體" panose="03000509000000000000" pitchFamily="65" charset="-120"/>
                          <a:ea typeface="標楷體" panose="03000509000000000000" pitchFamily="65" charset="-120"/>
                        </a:rPr>
                        <a:t>約束自己、珍惜家人、幫助他人</a:t>
                      </a:r>
                      <a:endParaRPr lang="en-US" altLang="zh-TW" sz="2400" dirty="0">
                        <a:latin typeface="標楷體" panose="03000509000000000000" pitchFamily="65" charset="-120"/>
                        <a:ea typeface="標楷體" panose="03000509000000000000" pitchFamily="65" charset="-120"/>
                      </a:endParaRPr>
                    </a:p>
                    <a:p>
                      <a:pPr marL="342900" indent="-342900">
                        <a:spcBef>
                          <a:spcPts val="1800"/>
                        </a:spcBef>
                        <a:buFont typeface="Wingdings" panose="05000000000000000000" pitchFamily="2" charset="2"/>
                        <a:buChar char="n"/>
                      </a:pPr>
                      <a:r>
                        <a:rPr lang="zh-TW" altLang="en-US" sz="2400" dirty="0">
                          <a:latin typeface="標楷體" panose="03000509000000000000" pitchFamily="65" charset="-120"/>
                          <a:ea typeface="標楷體" panose="03000509000000000000" pitchFamily="65" charset="-120"/>
                        </a:rPr>
                        <a:t>家人相處普通、和順以及更親密</a:t>
                      </a:r>
                      <a:endParaRPr lang="en-US" altLang="zh-TW" sz="2400" dirty="0">
                        <a:latin typeface="標楷體" panose="03000509000000000000" pitchFamily="65" charset="-120"/>
                        <a:ea typeface="標楷體" panose="03000509000000000000" pitchFamily="65" charset="-120"/>
                      </a:endParaRPr>
                    </a:p>
                    <a:p>
                      <a:pPr marL="342900" indent="-342900">
                        <a:spcBef>
                          <a:spcPts val="1800"/>
                        </a:spcBef>
                        <a:buFont typeface="Wingdings" panose="05000000000000000000" pitchFamily="2" charset="2"/>
                        <a:buChar char="n"/>
                      </a:pPr>
                      <a:r>
                        <a:rPr lang="zh-TW" altLang="en-US" sz="2400" dirty="0">
                          <a:latin typeface="標楷體" panose="03000509000000000000" pitchFamily="65" charset="-120"/>
                          <a:ea typeface="標楷體" panose="03000509000000000000" pitchFamily="65" charset="-120"/>
                        </a:rPr>
                        <a:t>受刑人有意願、部分已參加社團</a:t>
                      </a:r>
                      <a:endParaRPr lang="en-US" altLang="zh-TW" sz="2400" dirty="0">
                        <a:latin typeface="標楷體" panose="03000509000000000000" pitchFamily="65" charset="-120"/>
                        <a:ea typeface="標楷體" panose="03000509000000000000" pitchFamily="65" charset="-120"/>
                      </a:endParaRPr>
                    </a:p>
                  </a:txBody>
                  <a:tcPr>
                    <a:solidFill>
                      <a:srgbClr val="CCFFCC"/>
                    </a:solidFill>
                  </a:tcPr>
                </a:tc>
                <a:extLst>
                  <a:ext uri="{0D108BD9-81ED-4DB2-BD59-A6C34878D82A}">
                    <a16:rowId xmlns:a16="http://schemas.microsoft.com/office/drawing/2014/main" val="10001"/>
                  </a:ext>
                </a:extLst>
              </a:tr>
            </a:tbl>
          </a:graphicData>
        </a:graphic>
      </p:graphicFrame>
      <p:sp>
        <p:nvSpPr>
          <p:cNvPr id="3" name="文字方塊 2">
            <a:extLst>
              <a:ext uri="{FF2B5EF4-FFF2-40B4-BE49-F238E27FC236}">
                <a16:creationId xmlns:a16="http://schemas.microsoft.com/office/drawing/2014/main" id="{040BDC26-5D86-469E-A005-E1749B89F05D}"/>
              </a:ext>
            </a:extLst>
          </p:cNvPr>
          <p:cNvSpPr txBox="1"/>
          <p:nvPr/>
        </p:nvSpPr>
        <p:spPr>
          <a:xfrm>
            <a:off x="1265274" y="1360967"/>
            <a:ext cx="2806996" cy="584775"/>
          </a:xfrm>
          <a:prstGeom prst="rect">
            <a:avLst/>
          </a:prstGeom>
          <a:noFill/>
        </p:spPr>
        <p:txBody>
          <a:bodyPr wrap="square" rtlCol="0">
            <a:spAutoFit/>
          </a:bodyPr>
          <a:lstStyle/>
          <a:p>
            <a:r>
              <a:rPr lang="zh-TW" altLang="en-US" sz="3200" dirty="0">
                <a:solidFill>
                  <a:srgbClr val="0000FF"/>
                </a:solidFill>
                <a:latin typeface="標楷體" panose="03000509000000000000" pitchFamily="65" charset="-120"/>
                <a:ea typeface="標楷體" panose="03000509000000000000" pitchFamily="65" charset="-120"/>
              </a:rPr>
              <a:t>生活態度比較</a:t>
            </a:r>
          </a:p>
        </p:txBody>
      </p:sp>
      <p:sp>
        <p:nvSpPr>
          <p:cNvPr id="4" name="投影片編號版面配置區 3">
            <a:extLst>
              <a:ext uri="{FF2B5EF4-FFF2-40B4-BE49-F238E27FC236}">
                <a16:creationId xmlns:a16="http://schemas.microsoft.com/office/drawing/2014/main" id="{A258C39B-A893-4B40-977F-D0D9BD7E218E}"/>
              </a:ext>
            </a:extLst>
          </p:cNvPr>
          <p:cNvSpPr>
            <a:spLocks noGrp="1"/>
          </p:cNvSpPr>
          <p:nvPr>
            <p:ph type="sldNum" sz="quarter" idx="12"/>
          </p:nvPr>
        </p:nvSpPr>
        <p:spPr/>
        <p:txBody>
          <a:bodyPr/>
          <a:lstStyle/>
          <a:p>
            <a:pPr rtl="0"/>
            <a:fld id="{0FF54DE5-C571-48E8-A5BC-B369434E2F44}" type="slidenum">
              <a:rPr lang="en-US" altLang="zh-TW" noProof="0" smtClean="0"/>
              <a:pPr rtl="0"/>
              <a:t>9</a:t>
            </a:fld>
            <a:endParaRPr lang="en-US" altLang="zh-TW" noProof="0" dirty="0"/>
          </a:p>
        </p:txBody>
      </p:sp>
    </p:spTree>
    <p:extLst>
      <p:ext uri="{BB962C8B-B14F-4D97-AF65-F5344CB8AC3E}">
        <p14:creationId xmlns:p14="http://schemas.microsoft.com/office/powerpoint/2010/main" val="151062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學術文獻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40_TF03431380_TF03431380.potx" id="{923505AA-91E3-4B57-AABA-AC8EA251786D}" vid="{5F9510E3-AB57-464A-AC9C-E4DC9C0F0949}"/>
    </a:ext>
  </a:extLst>
</a:theme>
</file>

<file path=ppt/theme/theme2.xml><?xml version="1.0" encoding="utf-8"?>
<a:theme xmlns:a="http://schemas.openxmlformats.org/drawingml/2006/main" name="Office 佈景主題">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schemas.openxmlformats.org/package/2006/metadata/core-properties"/>
    <ds:schemaRef ds:uri="http://schemas.microsoft.com/office/2006/documentManagement/types"/>
    <ds:schemaRef ds:uri="http://purl.org/dc/terms/"/>
    <ds:schemaRef ds:uri="http://www.w3.org/XML/1998/namespace"/>
    <ds:schemaRef ds:uri="http://schemas.microsoft.com/office/2006/metadata/properties"/>
    <ds:schemaRef ds:uri="http://purl.org/dc/dcmitype/"/>
    <ds:schemaRef ds:uri="4873beb7-5857-4685-be1f-d57550cc96cc"/>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具細條紋和緞帶設計的學術簡報 (寬螢幕)</Template>
  <TotalTime>0</TotalTime>
  <Words>3623</Words>
  <Application>Microsoft Office PowerPoint</Application>
  <PresentationFormat>寬螢幕</PresentationFormat>
  <Paragraphs>619</Paragraphs>
  <Slides>44</Slides>
  <Notes>15</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44</vt:i4>
      </vt:variant>
    </vt:vector>
  </HeadingPairs>
  <TitlesOfParts>
    <vt:vector size="54" baseType="lpstr">
      <vt:lpstr>Euphemia</vt:lpstr>
      <vt:lpstr>Microsoft JhengHei UI</vt:lpstr>
      <vt:lpstr>Microsoft JhengHei</vt:lpstr>
      <vt:lpstr>新細明體</vt:lpstr>
      <vt:lpstr>標楷體</vt:lpstr>
      <vt:lpstr>Arial</vt:lpstr>
      <vt:lpstr>Calibri</vt:lpstr>
      <vt:lpstr>Times New Roman</vt:lpstr>
      <vt:lpstr>Wingdings</vt:lpstr>
      <vt:lpstr>學術文獻 16x9</vt:lpstr>
      <vt:lpstr>受刑人選讀空大生科系課程之現況分析</vt:lpstr>
      <vt:lpstr>綱要</vt:lpstr>
      <vt:lpstr>國立空中大學首創在監獄推展大學教育</vt:lpstr>
      <vt:lpstr>法源依據:監獄行刑法                            修正日期：民國 109 年 01 月 15 日</vt:lpstr>
      <vt:lpstr>法源依據:「受刑人教育實施辦法」 公發布日：民國 109 年 10 月 14 日                                                                                                              發文字號：法矯字第1090200506B號;臺教授國部字第1090091669A號 令</vt:lpstr>
      <vt:lpstr> 高牆檔不住求知慾</vt:lpstr>
      <vt:lpstr>103年臧興國榮獲第十三屆旭青奬</vt:lpstr>
      <vt:lpstr>國內唯一: 空中大學矯正教育對出獄人生活適應之研究</vt:lpstr>
      <vt:lpstr>空中大學矯正教育對受刑人的生活適應正面影響(1/3)</vt:lpstr>
      <vt:lpstr>空中大學矯正教育對受刑人的生活適應正面影響(2/3)</vt:lpstr>
      <vt:lpstr>空中大學矯正教育對受刑人的生活適應正面影響(3/3)</vt:lpstr>
      <vt:lpstr>桶屍案／主嫌 22歲成犯罪首腦，服刑期間，念空大考第一</vt:lpstr>
      <vt:lpstr>研究動機</vt:lpstr>
      <vt:lpstr>分析國立空中大學各監獄受刑人選讀生科系課程情形</vt:lpstr>
      <vt:lpstr>各監獄校區面授點成立日期</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各學系受刑人畢業生分析(97上~108下)</vt:lpstr>
      <vt:lpstr>PowerPoint 簡報</vt:lpstr>
      <vt:lpstr>    </vt:lpstr>
      <vt:lpstr>PowerPoint 簡報</vt:lpstr>
      <vt:lpstr>在監取得空大學位，出監後以一般生入學繼續修讀空大課程:3位</vt:lpstr>
      <vt:lpstr>空大受刑人選讀生科系課程之前20名排行榜</vt:lpstr>
      <vt:lpstr>空大受刑人選讀生科系課程之倒數20名排行榜</vt:lpstr>
      <vt:lpstr>受刑人不重視家庭教育課程?</vt:lpstr>
      <vt:lpstr>PowerPoint 簡報</vt:lpstr>
      <vt:lpstr>矯正教育的目標</vt:lpstr>
      <vt:lpstr>矯正機關之四大核心理念：</vt:lpstr>
      <vt:lpstr>刑事司法制度的改變</vt:lpstr>
      <vt:lpstr>台灣犯罪學專業社團發展</vt:lpstr>
      <vt:lpstr>台灣犯罪學相關教學</vt:lpstr>
      <vt:lpstr>結語: 回歸家庭、融入社會</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2020-12-02T03:31:15Z</dcterms:created>
  <dcterms:modified xsi:type="dcterms:W3CDTF">2020-12-16T06:23:46Z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